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SemiBold"/>
      <p:regular r:id="rId37"/>
      <p:bold r:id="rId38"/>
      <p:italic r:id="rId39"/>
      <p:boldItalic r:id="rId40"/>
    </p:embeddedFont>
    <p:embeddedFont>
      <p:font typeface="Roboto"/>
      <p:regular r:id="rId41"/>
      <p:bold r:id="rId42"/>
      <p:italic r:id="rId43"/>
      <p:boldItalic r:id="rId44"/>
    </p:embeddedFont>
    <p:embeddedFont>
      <p:font typeface="Nunito"/>
      <p:regular r:id="rId45"/>
      <p:bold r:id="rId46"/>
      <p:italic r:id="rId47"/>
      <p:boldItalic r:id="rId48"/>
    </p:embeddedFont>
    <p:embeddedFont>
      <p:font typeface="Montserrat"/>
      <p:regular r:id="rId49"/>
      <p:bold r:id="rId50"/>
      <p:italic r:id="rId51"/>
      <p:boldItalic r:id="rId52"/>
    </p:embeddedFont>
    <p:embeddedFont>
      <p:font typeface="Montserrat Black"/>
      <p:bold r:id="rId53"/>
      <p:boldItalic r:id="rId54"/>
    </p:embeddedFont>
    <p:embeddedFont>
      <p:font typeface="Lato"/>
      <p:regular r:id="rId55"/>
      <p:bold r:id="rId56"/>
      <p:italic r:id="rId57"/>
      <p:boldItalic r:id="rId58"/>
    </p:embeddedFont>
    <p:embeddedFont>
      <p:font typeface="Lato Light"/>
      <p:regular r:id="rId59"/>
      <p:bold r:id="rId60"/>
      <p:italic r:id="rId61"/>
      <p:boldItalic r:id="rId62"/>
    </p:embeddedFont>
    <p:embeddedFont>
      <p:font typeface="Helvetica Neue"/>
      <p:regular r:id="rId63"/>
      <p:bold r:id="rId64"/>
      <p:italic r:id="rId65"/>
      <p:boldItalic r:id="rId66"/>
    </p:embeddedFont>
    <p:embeddedFont>
      <p:font typeface="Montserrat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111">
          <p15:clr>
            <a:srgbClr val="9AA0A6"/>
          </p15:clr>
        </p15:guide>
        <p15:guide id="4" orient="horz" pos="2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111"/>
        <p:guide pos="22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emiBold-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NunitoSemiBold-regular.fntdata"/><Relationship Id="rId36" Type="http://schemas.openxmlformats.org/officeDocument/2006/relationships/slide" Target="slides/slide31.xml"/><Relationship Id="rId39" Type="http://schemas.openxmlformats.org/officeDocument/2006/relationships/font" Target="fonts/NunitoSemiBold-italic.fntdata"/><Relationship Id="rId38" Type="http://schemas.openxmlformats.org/officeDocument/2006/relationships/font" Target="fonts/NunitoSemiBold-bold.fntdata"/><Relationship Id="rId62" Type="http://schemas.openxmlformats.org/officeDocument/2006/relationships/font" Target="fonts/LatoLight-boldItalic.fntdata"/><Relationship Id="rId61" Type="http://schemas.openxmlformats.org/officeDocument/2006/relationships/font" Target="fonts/LatoLight-italic.fntdata"/><Relationship Id="rId20" Type="http://schemas.openxmlformats.org/officeDocument/2006/relationships/slide" Target="slides/slide15.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7.xml"/><Relationship Id="rId66" Type="http://schemas.openxmlformats.org/officeDocument/2006/relationships/font" Target="fonts/HelveticaNeue-boldItalic.fntdata"/><Relationship Id="rId21" Type="http://schemas.openxmlformats.org/officeDocument/2006/relationships/slide" Target="slides/slide16.xml"/><Relationship Id="rId65" Type="http://schemas.openxmlformats.org/officeDocument/2006/relationships/font" Target="fonts/HelveticaNeue-italic.fntdata"/><Relationship Id="rId24" Type="http://schemas.openxmlformats.org/officeDocument/2006/relationships/slide" Target="slides/slide19.xml"/><Relationship Id="rId68" Type="http://schemas.openxmlformats.org/officeDocument/2006/relationships/font" Target="fonts/MontserratExtraBold-boldItalic.fntdata"/><Relationship Id="rId23" Type="http://schemas.openxmlformats.org/officeDocument/2006/relationships/slide" Target="slides/slide18.xml"/><Relationship Id="rId67" Type="http://schemas.openxmlformats.org/officeDocument/2006/relationships/font" Target="fonts/MontserratExtraBold-bold.fntdata"/><Relationship Id="rId60" Type="http://schemas.openxmlformats.org/officeDocument/2006/relationships/font" Target="fonts/LatoLigh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Black-bold.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MontserratBlack-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LatoLight-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46f5ff24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46f5ff24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That’s what their stories begin with. </a:t>
            </a:r>
            <a:r>
              <a:rPr lang="en">
                <a:latin typeface="Nunito"/>
                <a:ea typeface="Nunito"/>
                <a:cs typeface="Nunito"/>
                <a:sym typeface="Nunito"/>
              </a:rPr>
              <a:t>Mateo faced a long steady decline in opportunities in his industry, and Annie was suddenly laid off during Pandemic. Even though They both landed at gig work and small business from some unexpected changes.  It was how they handled it that made the difference, Mateo relies mostly on his existing knowledge since he’s been doing it for 30 years and been great at it, he never really prepared for running his business through extensive study and practicing. But for Annie, She studied along the way of doing other jobs so she has more knowledge in starting her own business. </a:t>
            </a:r>
            <a:r>
              <a:rPr lang="en">
                <a:solidFill>
                  <a:schemeClr val="dk1"/>
                </a:solidFill>
                <a:latin typeface="Nunito"/>
                <a:ea typeface="Nunito"/>
                <a:cs typeface="Nunito"/>
                <a:sym typeface="Nunito"/>
              </a:rPr>
              <a:t>She’s more connected and planned.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We’ll get back their stories after more exploration on independent workers here.</a:t>
            </a:r>
            <a:endParaRPr>
              <a:latin typeface="Nunito"/>
              <a:ea typeface="Nunito"/>
              <a:cs typeface="Nunito"/>
              <a:sym typeface="Nunito"/>
            </a:endParaRPr>
          </a:p>
          <a:p>
            <a:pPr indent="0" lvl="0" marL="0" rtl="0" algn="l">
              <a:spcBef>
                <a:spcPts val="0"/>
              </a:spcBef>
              <a:spcAft>
                <a:spcPts val="0"/>
              </a:spcAft>
              <a:buNone/>
            </a:pPr>
            <a:r>
              <a:t/>
            </a:r>
            <a:endParaRPr>
              <a:solidFill>
                <a:srgbClr val="434343"/>
              </a:solidFill>
              <a:latin typeface="Nunito"/>
              <a:ea typeface="Nunito"/>
              <a:cs typeface="Nunito"/>
              <a:sym typeface="Nunito"/>
            </a:endParaRPr>
          </a:p>
          <a:p>
            <a:pPr indent="0" lvl="0" marL="0" rtl="0" algn="l">
              <a:spcBef>
                <a:spcPts val="0"/>
              </a:spcBef>
              <a:spcAft>
                <a:spcPts val="0"/>
              </a:spcAft>
              <a:buNone/>
            </a:pPr>
            <a:r>
              <a:rPr lang="en">
                <a:solidFill>
                  <a:srgbClr val="434343"/>
                </a:solidFill>
              </a:rPr>
              <a:t>There are multiple ways people become independent workers. This is meaningful because most reports suggest that workers want to be doing this work and that’s not always true [KC]</a:t>
            </a:r>
            <a:endParaRPr>
              <a:solidFill>
                <a:srgbClr val="434343"/>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772e7e0f6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772e7e0f6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our research and interviews, we come to some insights about independent workers like Mateo and Annie.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355c027f3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355c027f3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of the people we interviewed cannot emphasize more on decision making at the start of opening a small business. One </a:t>
            </a:r>
            <a:r>
              <a:rPr lang="en"/>
              <a:t>regretted</a:t>
            </a:r>
            <a:r>
              <a:rPr lang="en"/>
              <a:t> that he quit his job when first starting their business, because the business couldn’t stand of its own in the first </a:t>
            </a:r>
            <a:r>
              <a:rPr lang="en"/>
              <a:t>couple</a:t>
            </a:r>
            <a:r>
              <a:rPr lang="en"/>
              <a:t> of years and brings a lot of financial stress. </a:t>
            </a:r>
            <a:endParaRPr/>
          </a:p>
          <a:p>
            <a:pPr indent="0" lvl="0" marL="0" rtl="0" algn="l">
              <a:spcBef>
                <a:spcPts val="0"/>
              </a:spcBef>
              <a:spcAft>
                <a:spcPts val="0"/>
              </a:spcAft>
              <a:buNone/>
            </a:pPr>
            <a:r>
              <a:rPr lang="en"/>
              <a:t>Just having </a:t>
            </a:r>
            <a:r>
              <a:rPr lang="en"/>
              <a:t>passion</a:t>
            </a:r>
            <a:r>
              <a:rPr lang="en"/>
              <a:t> and industry knowledge is not enough. They need more knowledge regarding starting a business and business finances.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999999"/>
                </a:solidFill>
              </a:rPr>
              <a:t>Think about the ‘Why?’ for these. Whether we present them or speak to the why.</a:t>
            </a:r>
            <a:endParaRPr>
              <a:solidFill>
                <a:srgbClr val="999999"/>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355c027f3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355c027f3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Nunito"/>
                <a:ea typeface="Nunito"/>
                <a:cs typeface="Nunito"/>
                <a:sym typeface="Nunito"/>
              </a:rPr>
              <a:t>Here shows some data found by Intuit, there’s a big need from SBOs on their finance. </a:t>
            </a:r>
            <a:endParaRPr b="1" sz="12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 sz="1200">
                <a:latin typeface="Nunito"/>
                <a:ea typeface="Nunito"/>
                <a:cs typeface="Nunito"/>
                <a:sym typeface="Nunito"/>
              </a:rPr>
              <a:t>What we find out on how they manage finances is that</a:t>
            </a:r>
            <a:r>
              <a:rPr lang="en" sz="1200">
                <a:latin typeface="Nunito"/>
                <a:ea typeface="Nunito"/>
                <a:cs typeface="Nunito"/>
                <a:sym typeface="Nunito"/>
              </a:rPr>
              <a:t> Though each strategy was slightly different, all of the independent workers interviewed used some type of system, whether it was a more intuitive, visual, or physical “wallet”  system, meticulously tracking numbers using advanced software, or hiring professional help.  </a:t>
            </a:r>
            <a:endParaRPr sz="12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Lato Light"/>
                <a:ea typeface="Lato Light"/>
                <a:cs typeface="Lato Light"/>
                <a:sym typeface="Lato Light"/>
              </a:rPr>
              <a:t>There were a range of tax filing statuses (1099, LLC, sole proprietors), and those that separated business and personal finances adamantly recommended doing so.   </a:t>
            </a:r>
            <a:br>
              <a:rPr lang="en" sz="1200">
                <a:solidFill>
                  <a:schemeClr val="dk1"/>
                </a:solidFill>
                <a:latin typeface="Lato Light"/>
                <a:ea typeface="Lato Light"/>
                <a:cs typeface="Lato Light"/>
                <a:sym typeface="Lato Light"/>
              </a:rPr>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355c027f3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355c027f3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We also found out that m</a:t>
            </a:r>
            <a:r>
              <a:rPr lang="en" sz="1200">
                <a:solidFill>
                  <a:schemeClr val="dk1"/>
                </a:solidFill>
                <a:latin typeface="Nunito"/>
                <a:ea typeface="Nunito"/>
                <a:cs typeface="Nunito"/>
                <a:sym typeface="Nunito"/>
              </a:rPr>
              <a:t>any were distrustful of institutions like banks and extremely averse to taking on any type of loans, as they feel that the business is not actually theirs until the debt is paid.  They would say things like “I’m not working for the bank”, or “should be tied to a bank so hugely”.</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 sz="1200">
                <a:latin typeface="Lato"/>
                <a:ea typeface="Lato"/>
                <a:cs typeface="Lato"/>
                <a:sym typeface="Lato"/>
              </a:rPr>
              <a:t>Many are not aware that if they have good financial know-how,  they can use debt and credit as a tool to build their business.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355c027f3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355c027f3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Nunito"/>
                <a:ea typeface="Nunito"/>
                <a:cs typeface="Nunito"/>
                <a:sym typeface="Nunito"/>
              </a:rPr>
              <a:t>Successful independent workers are anything but independent. Most of the successful independent workers we spoke with sought out help.  They research independently, seek advice from influencers, mentors, and friends, put together teams of people to compliment their strengths/ weak areas, and hire professionals when they can.  </a:t>
            </a:r>
            <a:endParaRPr>
              <a:latin typeface="Nunito"/>
              <a:ea typeface="Nunito"/>
              <a:cs typeface="Nunito"/>
              <a:sym typeface="Nuni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845e2b8b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845e2b8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watch the rest of the stories for Mateo and Annie!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8bd072c0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8bd072c0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video we see that they take on very different appr</a:t>
            </a:r>
            <a:r>
              <a:rPr lang="en"/>
              <a:t>oaches and one was </a:t>
            </a:r>
            <a:r>
              <a:rPr lang="en"/>
              <a:t>more</a:t>
            </a:r>
            <a:r>
              <a:rPr lang="en"/>
              <a:t> successful than another. It may be due to their different personalities, but it could also be the different amount of </a:t>
            </a:r>
            <a:r>
              <a:rPr lang="en"/>
              <a:t>resources</a:t>
            </a:r>
            <a:r>
              <a:rPr lang="en"/>
              <a:t> available to them. Even though Annie pulled through the rough start successfully, it’s not easy as it looks like. Especially for the black and Latinx group, there are difficult situations to consider. </a:t>
            </a:r>
            <a:endParaRPr sz="1600">
              <a:solidFill>
                <a:srgbClr val="434343"/>
              </a:solidFill>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8bd072c0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8bd072c0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even if both Annie &amp; Mateo do </a:t>
            </a:r>
            <a:r>
              <a:rPr b="1" i="1" lang="en" sz="1200"/>
              <a:t>everything</a:t>
            </a:r>
            <a:r>
              <a:rPr lang="en" sz="1200"/>
              <a:t> right, they </a:t>
            </a:r>
            <a:r>
              <a:rPr b="1" i="1" lang="en" sz="1200"/>
              <a:t>still</a:t>
            </a:r>
            <a:r>
              <a:rPr lang="en" sz="1200"/>
              <a:t> only have a </a:t>
            </a:r>
            <a:r>
              <a:rPr b="1" i="1" lang="en" sz="1200"/>
              <a:t>4%</a:t>
            </a:r>
            <a:r>
              <a:rPr lang="en" sz="1200"/>
              <a:t> chance of their business succeeding.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355c027f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355c027f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br>
              <a:rPr lang="en"/>
            </a:br>
            <a:br>
              <a:rPr lang="en"/>
            </a:br>
            <a:r>
              <a:rPr lang="en" sz="1200"/>
              <a:t>Credit and lending systems </a:t>
            </a:r>
            <a:r>
              <a:rPr b="1" i="1" lang="en" sz="1200"/>
              <a:t>don’t </a:t>
            </a:r>
            <a:r>
              <a:rPr lang="en" sz="1200"/>
              <a:t>treat Black &amp; LatinX borrowers fairly. </a:t>
            </a:r>
            <a:br>
              <a:rPr lang="en" sz="1200"/>
            </a:br>
            <a:br>
              <a:rPr lang="en" sz="1200"/>
            </a:br>
            <a:r>
              <a:rPr lang="en" sz="1200"/>
              <a:t>According to one study, More than half of White households had a credit score above 700, compared with only 21% of Black households.  </a:t>
            </a:r>
            <a:br>
              <a:rPr lang="en" sz="1200"/>
            </a:br>
            <a:br>
              <a:rPr lang="en" sz="1200"/>
            </a:br>
            <a:r>
              <a:rPr lang="en" sz="1200"/>
              <a:t>And this isn’t  “just because it is”, it’s been contributed to greatly by historical lending practices steeped in </a:t>
            </a:r>
            <a:r>
              <a:rPr lang="en" sz="1200">
                <a:solidFill>
                  <a:schemeClr val="dk1"/>
                </a:solidFill>
              </a:rPr>
              <a:t>inequality</a:t>
            </a:r>
            <a:r>
              <a:rPr lang="en" sz="1200"/>
              <a:t> </a:t>
            </a:r>
            <a:r>
              <a:rPr lang="en" sz="1200">
                <a:solidFill>
                  <a:schemeClr val="dk1"/>
                </a:solidFill>
              </a:rPr>
              <a:t>and </a:t>
            </a:r>
            <a:r>
              <a:rPr lang="en" sz="1200"/>
              <a:t>systemic bias.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8ac9137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8ac9137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it concise!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 for joining us this morning. We’re Extra Credit. We want to start by both introducing you to and taming some of the complexity of the problem space. We began our work exploring how we might improve credit counseling and education for both gig economy workers and small business owners struggling with debt. We wanted to explore how we might connect with them more effectively and we also wanted to understand how minority gig workers and business owners are impacted, especially in light of the pandemic. From here we went broad to have a holistic understanding of the space.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355c027f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355c027f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Jess? </a:t>
            </a:r>
            <a:endParaRPr>
              <a:solidFill>
                <a:schemeClr val="dk1"/>
              </a:solidFill>
            </a:endParaRPr>
          </a:p>
          <a:p>
            <a:pPr indent="0" lvl="0" marL="0" rtl="0" algn="l">
              <a:spcBef>
                <a:spcPts val="0"/>
              </a:spcBef>
              <a:spcAft>
                <a:spcPts val="0"/>
              </a:spcAft>
              <a:buNone/>
            </a:pPr>
            <a:br>
              <a:rPr lang="en">
                <a:solidFill>
                  <a:schemeClr val="dk1"/>
                </a:solidFill>
              </a:rPr>
            </a:br>
            <a:br>
              <a:rPr lang="en">
                <a:solidFill>
                  <a:schemeClr val="dk1"/>
                </a:solidFill>
              </a:rPr>
            </a:br>
            <a:r>
              <a:rPr lang="en" sz="1200">
                <a:solidFill>
                  <a:schemeClr val="dk1"/>
                </a:solidFill>
              </a:rPr>
              <a:t>According to the Consumer Financial Protection Bureau, 45 Million American consumers are so-called “</a:t>
            </a:r>
            <a:r>
              <a:rPr b="1" i="1" lang="en" sz="1200">
                <a:solidFill>
                  <a:schemeClr val="dk1"/>
                </a:solidFill>
              </a:rPr>
              <a:t>credit invisible</a:t>
            </a:r>
            <a:r>
              <a:rPr lang="en" sz="1200">
                <a:solidFill>
                  <a:schemeClr val="dk1"/>
                </a:solidFill>
              </a:rPr>
              <a:t>”, with Black and Hispanic Consumers almost </a:t>
            </a:r>
            <a:r>
              <a:rPr b="1" i="1" lang="en" sz="1200">
                <a:solidFill>
                  <a:schemeClr val="dk1"/>
                </a:solidFill>
              </a:rPr>
              <a:t>twice</a:t>
            </a:r>
            <a:r>
              <a:rPr lang="en" sz="1200">
                <a:solidFill>
                  <a:schemeClr val="dk1"/>
                </a:solidFill>
              </a:rPr>
              <a:t> as likely to have no credit score.  So they’re forced to find ways to work around the system.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the words of Geoff, one of the Black business owners we talked to, “The white response to bad credit is to go searching for a debt consolidation plan.  Where with Black people --- it’s just, Ok, you got no credit?  Can I pay you in cash?  And then I go live on spam &amp; kool-aid.”</a:t>
            </a:r>
            <a:br>
              <a:rPr lang="en">
                <a:solidFill>
                  <a:schemeClr val="dk1"/>
                </a:solidFill>
              </a:rPr>
            </a:b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46f5ff2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46f5ff2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Jess?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does this mean for Black &amp; LatinX small businesses?</a:t>
            </a:r>
            <a:br>
              <a:rPr lang="en">
                <a:solidFill>
                  <a:schemeClr val="dk1"/>
                </a:solidFill>
              </a:rPr>
            </a:br>
            <a:br>
              <a:rPr lang="en">
                <a:solidFill>
                  <a:schemeClr val="dk1"/>
                </a:solidFill>
              </a:rPr>
            </a:br>
            <a:r>
              <a:rPr lang="en">
                <a:solidFill>
                  <a:schemeClr val="dk1"/>
                </a:solidFill>
              </a:rPr>
              <a:t>Black entrepreneurs start their businesses with on average $72,000 LESS than their White counterparts.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since funding is a </a:t>
            </a:r>
            <a:r>
              <a:rPr b="1" i="1" lang="en">
                <a:solidFill>
                  <a:schemeClr val="dk1"/>
                </a:solidFill>
              </a:rPr>
              <a:t>huge</a:t>
            </a:r>
            <a:r>
              <a:rPr lang="en">
                <a:solidFill>
                  <a:schemeClr val="dk1"/>
                </a:solidFill>
              </a:rPr>
              <a:t> factor in whether a business will succeed or not, this puts minority business owners at a disadvantage from the start.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So, community support, mentorship, and planning are even more critical for them.</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772e7e0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772e7e0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were asked to explore broadly around independent workers including gig workers, freelancers, and SBOs.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Within that space, and based on our most recent findings and analysis we’ve identified the most </a:t>
            </a:r>
            <a:r>
              <a:rPr b="1" i="1" lang="en" sz="1200">
                <a:solidFill>
                  <a:schemeClr val="dk1"/>
                </a:solidFill>
              </a:rPr>
              <a:t>relevant</a:t>
            </a:r>
            <a:r>
              <a:rPr lang="en" sz="1200">
                <a:solidFill>
                  <a:schemeClr val="dk1"/>
                </a:solidFill>
              </a:rPr>
              <a:t> area of opportunity to be support through  the “rough start” phase for any independent worker breaking out on their own, particularly for Black and LatinX.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46f5ff2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46f5ff2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Jessica</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Specifically this encompasses -- </a:t>
            </a:r>
            <a:br>
              <a:rPr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First, Community and Mentorship -- People seek support from those who are </a:t>
            </a:r>
            <a:r>
              <a:rPr b="1" i="1" lang="en" sz="1200">
                <a:solidFill>
                  <a:schemeClr val="dk1"/>
                </a:solidFill>
              </a:rPr>
              <a:t>like them</a:t>
            </a:r>
            <a:r>
              <a:rPr lang="en" sz="1200">
                <a:solidFill>
                  <a:schemeClr val="dk1"/>
                </a:solidFill>
              </a:rPr>
              <a:t>..  People who have </a:t>
            </a:r>
            <a:r>
              <a:rPr b="1" i="1" lang="en" sz="1200">
                <a:solidFill>
                  <a:schemeClr val="dk1"/>
                </a:solidFill>
              </a:rPr>
              <a:t>been</a:t>
            </a:r>
            <a:r>
              <a:rPr lang="en" sz="1200">
                <a:solidFill>
                  <a:schemeClr val="dk1"/>
                </a:solidFill>
              </a:rPr>
              <a:t> where </a:t>
            </a:r>
            <a:r>
              <a:rPr b="1" i="1" lang="en" sz="1200">
                <a:solidFill>
                  <a:schemeClr val="dk1"/>
                </a:solidFill>
              </a:rPr>
              <a:t>they are</a:t>
            </a:r>
            <a:r>
              <a:rPr lang="en" sz="1200">
                <a:solidFill>
                  <a:schemeClr val="dk1"/>
                </a:solidFill>
              </a:rPr>
              <a:t> personally, professionally, and financially.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2. Similarly, </a:t>
            </a:r>
            <a:r>
              <a:rPr lang="en" sz="1200">
                <a:solidFill>
                  <a:schemeClr val="dk1"/>
                </a:solidFill>
              </a:rPr>
              <a:t>the power of seeing yourself in a success story </a:t>
            </a:r>
            <a:r>
              <a:rPr b="1" i="1" lang="en" sz="1200">
                <a:solidFill>
                  <a:schemeClr val="dk1"/>
                </a:solidFill>
              </a:rPr>
              <a:t>cannot</a:t>
            </a:r>
            <a:r>
              <a:rPr lang="en" sz="1200">
                <a:solidFill>
                  <a:schemeClr val="dk1"/>
                </a:solidFill>
              </a:rPr>
              <a:t> be underestimated.  Seeing </a:t>
            </a:r>
            <a:r>
              <a:rPr b="1" i="1" lang="en" sz="1200">
                <a:solidFill>
                  <a:schemeClr val="dk1"/>
                </a:solidFill>
              </a:rPr>
              <a:t>people like you</a:t>
            </a:r>
            <a:r>
              <a:rPr lang="en" sz="1200">
                <a:solidFill>
                  <a:schemeClr val="dk1"/>
                </a:solidFill>
              </a:rPr>
              <a:t> succeed normalizes that success and makes it accessible.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Finally, a powerful leverage point lies in beginning the NFCC relationship with </a:t>
            </a:r>
            <a:r>
              <a:rPr lang="en" sz="1200">
                <a:solidFill>
                  <a:schemeClr val="dk1"/>
                </a:solidFill>
              </a:rPr>
              <a:t>independent</a:t>
            </a:r>
            <a:r>
              <a:rPr lang="en" sz="1200">
                <a:solidFill>
                  <a:schemeClr val="dk1"/>
                </a:solidFill>
              </a:rPr>
              <a:t> workers </a:t>
            </a:r>
            <a:r>
              <a:rPr b="1" i="1" lang="en" sz="1200">
                <a:solidFill>
                  <a:schemeClr val="dk1"/>
                </a:solidFill>
              </a:rPr>
              <a:t>much</a:t>
            </a:r>
            <a:r>
              <a:rPr lang="en" sz="1200">
                <a:solidFill>
                  <a:schemeClr val="dk1"/>
                </a:solidFill>
              </a:rPr>
              <a:t> sooner in their business and financial journey,   rather than beginning with debt crisis.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46f5ff24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46f5ff24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Jessica</a:t>
            </a:r>
            <a:br>
              <a:rPr lang="en">
                <a:solidFill>
                  <a:schemeClr val="dk1"/>
                </a:solidFill>
              </a:rPr>
            </a:br>
            <a:br>
              <a:rPr lang="en">
                <a:solidFill>
                  <a:schemeClr val="dk1"/>
                </a:solidFill>
              </a:rPr>
            </a:br>
            <a:r>
              <a:rPr lang="en">
                <a:solidFill>
                  <a:schemeClr val="dk1"/>
                </a:solidFill>
              </a:rPr>
              <a:t>This creates an opportunity to “widen the funnel”, so to speak, and create relationships with independent workers on the foundation of NFCC as a “North Star” for overall financial wellness.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355c027f3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355c027f3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Jessica</a:t>
            </a:r>
            <a:br>
              <a:rPr lang="en">
                <a:solidFill>
                  <a:schemeClr val="dk1"/>
                </a:solidFill>
              </a:rPr>
            </a:br>
            <a:br>
              <a:rPr lang="en">
                <a:solidFill>
                  <a:schemeClr val="dk1"/>
                </a:solidFill>
              </a:rPr>
            </a:br>
            <a:r>
              <a:rPr lang="en">
                <a:solidFill>
                  <a:schemeClr val="dk1"/>
                </a:solidFill>
              </a:rPr>
              <a:t>What this means, is that for independent workers, there is an opportunity to move from an NFCC path that </a:t>
            </a:r>
            <a:r>
              <a:rPr b="1" i="1" lang="en">
                <a:solidFill>
                  <a:schemeClr val="dk1"/>
                </a:solidFill>
              </a:rPr>
              <a:t>begins</a:t>
            </a:r>
            <a:r>
              <a:rPr lang="en">
                <a:solidFill>
                  <a:schemeClr val="dk1"/>
                </a:solidFill>
              </a:rPr>
              <a:t> with a Debt Management Plan -  where the customer is at rock bottom….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a relationship where a DMP is simply a potential pit stop on the road to financial wellness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772e7e0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772e7e0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355c027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355c027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research, we proposed something for the existing experience. Instead of focusing on the SBOs broadly, Black and LatinX independent workers should be the group that are in need of help. The existing experience is reactionary, we suggest that it should be more proactive and reach out to group actively. The next suggestion is to use education and mentorship to describe the </a:t>
            </a:r>
            <a:r>
              <a:rPr lang="en"/>
              <a:t>service</a:t>
            </a:r>
            <a:r>
              <a:rPr lang="en"/>
              <a:t> instead of </a:t>
            </a:r>
            <a:r>
              <a:rPr b="1" lang="en"/>
              <a:t>counseling</a:t>
            </a:r>
            <a:r>
              <a:rPr lang="en"/>
              <a:t> that makes people uncomfortable. The next is to meet independent workers before they call NFCC and perhaps before they’re even aware of who NFCC is, rather than only engaging small business owners when they are in debt issues.The final one, the debt is a symptom of a bad situation and not the cause so the focusing on the debt management plan first is not the only way to solve the problem.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46f5ff24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46f5ff2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next step, we will codesign with SBOs to develop and iterate on community-driven solutions, and have further user study with more interviews, also ideate and validate concepts and product functions.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46f5ff24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46f5ff24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772e7e0f6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772e7e0f6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it’s a space that’s currently undergoing  a huge shift. And whether your an SBO, gig worker, or freelancer, it’s </a:t>
            </a:r>
            <a:r>
              <a:rPr lang="en"/>
              <a:t>affecting</a:t>
            </a:r>
            <a:r>
              <a:rPr lang="en"/>
              <a:t> the way you work or do your work. In </a:t>
            </a:r>
            <a:r>
              <a:rPr lang="en"/>
              <a:t>fact, nearly a 1/3 of the US Workforce are freelancers or “on-demand” and a majority are highly skilled. In this case, freelance might include gig workers like delivery drivers to high priced consultants paid by the job. In fact, 80% of US companies are planning to hire non-traditional workers in the coming years. 2 Million started freelancing in the 12 months leading up to September 2020 alone. Many driven into it by the pandemic.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46f5ff2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46f5ff2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NFCC works with partner agencies to offer credit counseling and debt management plans to people struggling with credit card debt.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772e7e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772e7e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NFCC works with partner agencies to offer credit counseling and debt management plans to people struggling with credit card debt.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355c027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355c027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set out to understand Independent Workers, we realized there are millions of stories out there, and all of them are unique. We heard of people getting into it </a:t>
            </a:r>
            <a:r>
              <a:rPr lang="en"/>
              <a:t>because</a:t>
            </a:r>
            <a:r>
              <a:rPr lang="en"/>
              <a:t> they lost </a:t>
            </a:r>
            <a:r>
              <a:rPr lang="en"/>
              <a:t>their</a:t>
            </a:r>
            <a:r>
              <a:rPr lang="en"/>
              <a:t> job from the pandemic or because they made a </a:t>
            </a:r>
            <a:r>
              <a:rPr lang="en"/>
              <a:t>choice</a:t>
            </a:r>
            <a:r>
              <a:rPr lang="en"/>
              <a:t> to support a family member. Some decided to pick up gig jobs, others decided to chase their passions doing their own thing, Often, the decided to do a mix of both.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355c027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355c027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 fact, when we looked at it, freelancers were sometimes small business owners. And small business owners were sometimes gig workers. So we decided to focus on the common bonds between them. The motivating factors like owning your results and a desire to connect with people.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355c027f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355c027f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So we created and aligned on a shared terminology to describe them. Independent workers are...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772e7e0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772e7e0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Kyle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Clarify PESTLE factors in one sentence.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46f5ff24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46f5ff24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772e7e0f6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772e7e0f6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investors.intuit.com/news/news-details/2014/QuickBooks-Survey-More-Than-40-Percent-of-Small-Business-Owners-Identify-as-Financially-Illiterate/default.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0kcn1EoVY8A"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hyperlink" Target="https://www.cnbc.com/2020/06/11/coronavirus-george-floyd-protests-show-racial-disparities-in-health.html" TargetMode="External"/><Relationship Id="rId5" Type="http://schemas.openxmlformats.org/officeDocument/2006/relationships/hyperlink" Target="https://grow.acorns.com/youd-be-surprised-who-uses-payday-loans/" TargetMode="External"/><Relationship Id="rId6" Type="http://schemas.openxmlformats.org/officeDocument/2006/relationships/hyperlink" Target="https://grow.acorns.com/how-credit-scoring-contributes-to-racial-wealth-ga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grow.acorns.com/how-credit-scoring-contributes-to-racial-wealth-ga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mckinsey.com/industries/public-and-social-sector/our-insights/building-supportive-ecosystems-for-black-owned-us-business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15.png"/><Relationship Id="rId13" Type="http://schemas.openxmlformats.org/officeDocument/2006/relationships/image" Target="../media/image34.png"/><Relationship Id="rId12"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6.png"/><Relationship Id="rId7" Type="http://schemas.openxmlformats.org/officeDocument/2006/relationships/image" Target="../media/image37.png"/><Relationship Id="rId8"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hbr.org/2020/11/rethinking-the-on-demand-workforce" TargetMode="External"/><Relationship Id="rId4" Type="http://schemas.openxmlformats.org/officeDocument/2006/relationships/hyperlink" Target="https://reut.rs/2Nt0pO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b98lgSl38A"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50"/>
            <a:ext cx="9215100" cy="37914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851425" y="821850"/>
            <a:ext cx="77781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4000">
                <a:latin typeface="Montserrat"/>
                <a:ea typeface="Montserrat"/>
                <a:cs typeface="Montserrat"/>
                <a:sym typeface="Montserrat"/>
              </a:rPr>
              <a:t>Independent Workers </a:t>
            </a:r>
            <a:br>
              <a:rPr b="1" lang="en" sz="4000">
                <a:latin typeface="Montserrat"/>
                <a:ea typeface="Montserrat"/>
                <a:cs typeface="Montserrat"/>
                <a:sym typeface="Montserrat"/>
              </a:rPr>
            </a:br>
            <a:r>
              <a:rPr lang="en" sz="4000">
                <a:latin typeface="Montserrat"/>
                <a:ea typeface="Montserrat"/>
                <a:cs typeface="Montserrat"/>
                <a:sym typeface="Montserrat"/>
              </a:rPr>
              <a:t>Discovery &amp; Opportunities</a:t>
            </a:r>
            <a:endParaRPr sz="4000">
              <a:latin typeface="Montserrat"/>
              <a:ea typeface="Montserrat"/>
              <a:cs typeface="Montserrat"/>
              <a:sym typeface="Montserrat"/>
            </a:endParaRPr>
          </a:p>
        </p:txBody>
      </p:sp>
      <p:sp>
        <p:nvSpPr>
          <p:cNvPr id="56" name="Google Shape;56;p13"/>
          <p:cNvSpPr txBox="1"/>
          <p:nvPr/>
        </p:nvSpPr>
        <p:spPr>
          <a:xfrm>
            <a:off x="3879625" y="3934716"/>
            <a:ext cx="3116100" cy="447300"/>
          </a:xfrm>
          <a:prstGeom prst="rect">
            <a:avLst/>
          </a:prstGeom>
          <a:noFill/>
          <a:ln>
            <a:noFill/>
          </a:ln>
        </p:spPr>
        <p:txBody>
          <a:bodyPr anchorCtr="0" anchor="t" bIns="91425" lIns="91425" spcFirstLastPara="1" rIns="91425" wrap="square" tIns="91425">
            <a:normAutofit lnSpcReduction="10000"/>
          </a:bodyPr>
          <a:lstStyle/>
          <a:p>
            <a:pPr indent="0" lvl="0" marL="0" rtl="0" algn="r">
              <a:spcBef>
                <a:spcPts val="0"/>
              </a:spcBef>
              <a:spcAft>
                <a:spcPts val="0"/>
              </a:spcAft>
              <a:buNone/>
            </a:pPr>
            <a:r>
              <a:rPr b="1" lang="en" sz="1800">
                <a:solidFill>
                  <a:srgbClr val="434343"/>
                </a:solidFill>
                <a:latin typeface="Nunito"/>
                <a:ea typeface="Nunito"/>
                <a:cs typeface="Nunito"/>
                <a:sym typeface="Nunito"/>
              </a:rPr>
              <a:t>Team Extra Credit</a:t>
            </a:r>
            <a:endParaRPr b="1" sz="1800">
              <a:solidFill>
                <a:srgbClr val="434343"/>
              </a:solidFill>
              <a:latin typeface="Nunito"/>
              <a:ea typeface="Nunito"/>
              <a:cs typeface="Nunito"/>
              <a:sym typeface="Nunito"/>
            </a:endParaRPr>
          </a:p>
        </p:txBody>
      </p:sp>
      <p:pic>
        <p:nvPicPr>
          <p:cNvPr id="57" name="Google Shape;57;p13"/>
          <p:cNvPicPr preferRelativeResize="0"/>
          <p:nvPr/>
        </p:nvPicPr>
        <p:blipFill>
          <a:blip r:embed="rId3">
            <a:alphaModFix amt="90000"/>
          </a:blip>
          <a:stretch>
            <a:fillRect/>
          </a:stretch>
        </p:blipFill>
        <p:spPr>
          <a:xfrm>
            <a:off x="7100942" y="4346807"/>
            <a:ext cx="1376084" cy="625500"/>
          </a:xfrm>
          <a:prstGeom prst="rect">
            <a:avLst/>
          </a:prstGeom>
          <a:noFill/>
          <a:ln>
            <a:noFill/>
          </a:ln>
        </p:spPr>
      </p:pic>
      <p:sp>
        <p:nvSpPr>
          <p:cNvPr id="58" name="Google Shape;58;p13"/>
          <p:cNvSpPr txBox="1"/>
          <p:nvPr/>
        </p:nvSpPr>
        <p:spPr>
          <a:xfrm>
            <a:off x="7214187" y="3979126"/>
            <a:ext cx="1149600" cy="3585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1230">
                <a:solidFill>
                  <a:srgbClr val="434343"/>
                </a:solidFill>
                <a:latin typeface="Nunito"/>
                <a:ea typeface="Nunito"/>
                <a:cs typeface="Nunito"/>
                <a:sym typeface="Nunito"/>
              </a:rPr>
              <a:t>Working with</a:t>
            </a:r>
            <a:endParaRPr sz="1230">
              <a:solidFill>
                <a:srgbClr val="434343"/>
              </a:solidFill>
              <a:latin typeface="Nunito"/>
              <a:ea typeface="Nunito"/>
              <a:cs typeface="Nunito"/>
              <a:sym typeface="Nunito"/>
            </a:endParaRPr>
          </a:p>
        </p:txBody>
      </p:sp>
      <p:sp>
        <p:nvSpPr>
          <p:cNvPr id="59" name="Google Shape;59;p13"/>
          <p:cNvSpPr txBox="1"/>
          <p:nvPr/>
        </p:nvSpPr>
        <p:spPr>
          <a:xfrm>
            <a:off x="3407900" y="4346801"/>
            <a:ext cx="3587700" cy="625500"/>
          </a:xfrm>
          <a:prstGeom prst="rect">
            <a:avLst/>
          </a:prstGeom>
          <a:noFill/>
          <a:ln>
            <a:noFill/>
          </a:ln>
        </p:spPr>
        <p:txBody>
          <a:bodyPr anchorCtr="0" anchor="t" bIns="91425" lIns="91425" spcFirstLastPara="1" rIns="91425" wrap="square" tIns="91425">
            <a:normAutofit/>
          </a:bodyPr>
          <a:lstStyle/>
          <a:p>
            <a:pPr indent="0" lvl="0" marL="0" rtl="0" algn="r">
              <a:lnSpc>
                <a:spcPct val="120000"/>
              </a:lnSpc>
              <a:spcBef>
                <a:spcPts val="0"/>
              </a:spcBef>
              <a:spcAft>
                <a:spcPts val="0"/>
              </a:spcAft>
              <a:buNone/>
            </a:pPr>
            <a:r>
              <a:rPr i="1" lang="en" sz="1230">
                <a:solidFill>
                  <a:srgbClr val="434343"/>
                </a:solidFill>
                <a:latin typeface="Nunito SemiBold"/>
                <a:ea typeface="Nunito SemiBold"/>
                <a:cs typeface="Nunito SemiBold"/>
                <a:sym typeface="Nunito SemiBold"/>
              </a:rPr>
              <a:t>Nour AlGharibeh, Jessica Franko, Zhuqing Cui, Kyle Chappel, Prisillah Thomas, Sara Bai  </a:t>
            </a:r>
            <a:endParaRPr i="1" sz="1230">
              <a:solidFill>
                <a:srgbClr val="434343"/>
              </a:solidFill>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p:nvPr/>
        </p:nvSpPr>
        <p:spPr>
          <a:xfrm>
            <a:off x="1527817" y="1329397"/>
            <a:ext cx="1548600" cy="1548600"/>
          </a:xfrm>
          <a:prstGeom prst="ellipse">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5802929" y="1329397"/>
            <a:ext cx="1548600" cy="1548600"/>
          </a:xfrm>
          <a:prstGeom prst="ellipse">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ph type="title"/>
          </p:nvPr>
        </p:nvSpPr>
        <p:spPr>
          <a:xfrm>
            <a:off x="541925" y="337600"/>
            <a:ext cx="79908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a:solidFill>
                  <a:srgbClr val="434343"/>
                </a:solidFill>
                <a:latin typeface="Montserrat ExtraBold"/>
                <a:ea typeface="Montserrat ExtraBold"/>
                <a:cs typeface="Montserrat ExtraBold"/>
                <a:sym typeface="Montserrat ExtraBold"/>
              </a:rPr>
              <a:t>More about </a:t>
            </a:r>
            <a:r>
              <a:rPr lang="en">
                <a:solidFill>
                  <a:srgbClr val="434343"/>
                </a:solidFill>
                <a:latin typeface="Montserrat ExtraBold"/>
                <a:ea typeface="Montserrat ExtraBold"/>
                <a:cs typeface="Montserrat ExtraBold"/>
                <a:sym typeface="Montserrat ExtraBold"/>
              </a:rPr>
              <a:t>Mateo and Annie</a:t>
            </a:r>
            <a:endParaRPr>
              <a:solidFill>
                <a:srgbClr val="0CA99E"/>
              </a:solidFill>
              <a:latin typeface="Montserrat ExtraBold"/>
              <a:ea typeface="Montserrat ExtraBold"/>
              <a:cs typeface="Montserrat ExtraBold"/>
              <a:sym typeface="Montserrat ExtraBold"/>
            </a:endParaRPr>
          </a:p>
        </p:txBody>
      </p:sp>
      <p:sp>
        <p:nvSpPr>
          <p:cNvPr id="172" name="Google Shape;172;p22"/>
          <p:cNvSpPr txBox="1"/>
          <p:nvPr/>
        </p:nvSpPr>
        <p:spPr>
          <a:xfrm>
            <a:off x="4724438" y="3346725"/>
            <a:ext cx="37056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Laid off suddenly</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Connected &amp; planned</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Been thinking and preparing</a:t>
            </a:r>
            <a:endParaRPr b="1" sz="1800">
              <a:solidFill>
                <a:srgbClr val="434343"/>
              </a:solidFill>
              <a:latin typeface="Nunito"/>
              <a:ea typeface="Nunito"/>
              <a:cs typeface="Nunito"/>
              <a:sym typeface="Nunito"/>
            </a:endParaRPr>
          </a:p>
        </p:txBody>
      </p:sp>
      <p:sp>
        <p:nvSpPr>
          <p:cNvPr id="173" name="Google Shape;173;p22"/>
          <p:cNvSpPr txBox="1"/>
          <p:nvPr/>
        </p:nvSpPr>
        <p:spPr>
          <a:xfrm>
            <a:off x="426175" y="3346725"/>
            <a:ext cx="37056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Change in his industry</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Relied on his existing knowledge</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Lack of preparation</a:t>
            </a:r>
            <a:endParaRPr b="1" sz="1800">
              <a:solidFill>
                <a:srgbClr val="434343"/>
              </a:solidFill>
              <a:latin typeface="Nunito"/>
              <a:ea typeface="Nunito"/>
              <a:cs typeface="Nunito"/>
              <a:sym typeface="Nunito"/>
            </a:endParaRPr>
          </a:p>
        </p:txBody>
      </p:sp>
      <p:pic>
        <p:nvPicPr>
          <p:cNvPr id="174" name="Google Shape;174;p22"/>
          <p:cNvPicPr preferRelativeResize="0"/>
          <p:nvPr/>
        </p:nvPicPr>
        <p:blipFill rotWithShape="1">
          <a:blip r:embed="rId3">
            <a:alphaModFix/>
          </a:blip>
          <a:srcRect b="0" l="14611" r="12331" t="6768"/>
          <a:stretch/>
        </p:blipFill>
        <p:spPr>
          <a:xfrm>
            <a:off x="1802300" y="1507175"/>
            <a:ext cx="953348" cy="1370825"/>
          </a:xfrm>
          <a:prstGeom prst="rect">
            <a:avLst/>
          </a:prstGeom>
          <a:noFill/>
          <a:ln>
            <a:noFill/>
          </a:ln>
        </p:spPr>
      </p:pic>
      <p:pic>
        <p:nvPicPr>
          <p:cNvPr id="175" name="Google Shape;175;p22"/>
          <p:cNvPicPr preferRelativeResize="0"/>
          <p:nvPr/>
        </p:nvPicPr>
        <p:blipFill rotWithShape="1">
          <a:blip r:embed="rId4">
            <a:alphaModFix/>
          </a:blip>
          <a:srcRect b="0" l="0" r="0" t="7791"/>
          <a:stretch/>
        </p:blipFill>
        <p:spPr>
          <a:xfrm>
            <a:off x="5929200" y="1579363"/>
            <a:ext cx="1296043" cy="1293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9E7"/>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748350" y="1791450"/>
            <a:ext cx="7647300" cy="15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4800">
                <a:solidFill>
                  <a:srgbClr val="434343"/>
                </a:solidFill>
                <a:latin typeface="Montserrat Black"/>
                <a:ea typeface="Montserrat Black"/>
                <a:cs typeface="Montserrat Black"/>
                <a:sym typeface="Montserrat Black"/>
              </a:rPr>
              <a:t>Insights</a:t>
            </a:r>
            <a:r>
              <a:rPr lang="en" sz="4800">
                <a:solidFill>
                  <a:srgbClr val="434343"/>
                </a:solidFill>
                <a:latin typeface="Montserrat Black"/>
                <a:ea typeface="Montserrat Black"/>
                <a:cs typeface="Montserrat Black"/>
                <a:sym typeface="Montserrat Black"/>
              </a:rPr>
              <a:t> about Independent Workers</a:t>
            </a:r>
            <a:endParaRPr sz="4800">
              <a:solidFill>
                <a:srgbClr val="434343"/>
              </a:solidFill>
              <a:latin typeface="Montserrat Black"/>
              <a:ea typeface="Montserrat Black"/>
              <a:cs typeface="Montserrat Black"/>
              <a:sym typeface="Montserrat Black"/>
            </a:endParaRPr>
          </a:p>
          <a:p>
            <a:pPr indent="0" lvl="0" marL="0" rtl="0" algn="ctr">
              <a:spcBef>
                <a:spcPts val="0"/>
              </a:spcBef>
              <a:spcAft>
                <a:spcPts val="0"/>
              </a:spcAft>
              <a:buSzPts val="1100"/>
              <a:buNone/>
            </a:pPr>
            <a:r>
              <a:t/>
            </a:r>
            <a:endParaRPr sz="4800">
              <a:solidFill>
                <a:srgbClr val="434343"/>
              </a:solidFill>
              <a:latin typeface="Montserrat Black"/>
              <a:ea typeface="Montserrat Black"/>
              <a:cs typeface="Montserrat Black"/>
              <a:sym typeface="Montserrat Black"/>
            </a:endParaRPr>
          </a:p>
          <a:p>
            <a:pPr indent="0" lvl="0" marL="0" rtl="0" algn="l">
              <a:spcBef>
                <a:spcPts val="0"/>
              </a:spcBef>
              <a:spcAft>
                <a:spcPts val="0"/>
              </a:spcAft>
              <a:buSzPts val="990"/>
              <a:buNone/>
            </a:pPr>
            <a:r>
              <a:t/>
            </a:r>
            <a:endParaRPr sz="4800">
              <a:solidFill>
                <a:srgbClr val="434343"/>
              </a:solidFill>
              <a:latin typeface="Montserrat Black"/>
              <a:ea typeface="Montserrat Black"/>
              <a:cs typeface="Montserrat Black"/>
              <a:sym typeface="Montserrat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p:nvPr/>
        </p:nvSpPr>
        <p:spPr>
          <a:xfrm>
            <a:off x="2580888" y="2242621"/>
            <a:ext cx="20385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856488" y="3305021"/>
            <a:ext cx="31632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nvSpPr>
        <p:spPr>
          <a:xfrm>
            <a:off x="817913" y="1751695"/>
            <a:ext cx="44439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700">
                <a:solidFill>
                  <a:srgbClr val="1A1A1A"/>
                </a:solidFill>
                <a:latin typeface="Nunito"/>
                <a:ea typeface="Nunito"/>
                <a:cs typeface="Nunito"/>
                <a:sym typeface="Nunito"/>
              </a:rPr>
              <a:t>“</a:t>
            </a:r>
            <a:r>
              <a:rPr lang="en" sz="1700">
                <a:solidFill>
                  <a:srgbClr val="1A1A1A"/>
                </a:solidFill>
                <a:latin typeface="Nunito"/>
                <a:ea typeface="Nunito"/>
                <a:cs typeface="Nunito"/>
                <a:sym typeface="Nunito"/>
              </a:rPr>
              <a:t>First thing I would tell anyone trying to do their own thing is do not quit your job. Don’t quit your job until your business is substantial enough to pay your bills. </a:t>
            </a:r>
            <a:endParaRPr sz="1700">
              <a:solidFill>
                <a:srgbClr val="1A1A1A"/>
              </a:solidFill>
              <a:latin typeface="Nunito"/>
              <a:ea typeface="Nunito"/>
              <a:cs typeface="Nunito"/>
              <a:sym typeface="Nunito"/>
            </a:endParaRPr>
          </a:p>
          <a:p>
            <a:pPr indent="0" lvl="0" marL="0" marR="0" rtl="0" algn="l">
              <a:lnSpc>
                <a:spcPct val="100000"/>
              </a:lnSpc>
              <a:spcBef>
                <a:spcPts val="0"/>
              </a:spcBef>
              <a:spcAft>
                <a:spcPts val="0"/>
              </a:spcAft>
              <a:buNone/>
            </a:pPr>
            <a:r>
              <a:t/>
            </a:r>
            <a:endParaRPr sz="1700">
              <a:solidFill>
                <a:srgbClr val="1A1A1A"/>
              </a:solidFill>
              <a:latin typeface="Nunito"/>
              <a:ea typeface="Nunito"/>
              <a:cs typeface="Nunito"/>
              <a:sym typeface="Nunito"/>
            </a:endParaRPr>
          </a:p>
          <a:p>
            <a:pPr indent="0" lvl="0" marL="0" marR="0" rtl="0" algn="l">
              <a:lnSpc>
                <a:spcPct val="100000"/>
              </a:lnSpc>
              <a:spcBef>
                <a:spcPts val="0"/>
              </a:spcBef>
              <a:spcAft>
                <a:spcPts val="0"/>
              </a:spcAft>
              <a:buNone/>
            </a:pPr>
            <a:r>
              <a:rPr lang="en" sz="1700">
                <a:solidFill>
                  <a:srgbClr val="1A1A1A"/>
                </a:solidFill>
                <a:latin typeface="Nunito"/>
                <a:ea typeface="Nunito"/>
                <a:cs typeface="Nunito"/>
                <a:sym typeface="Nunito"/>
              </a:rPr>
              <a:t>That was my biggest mistake.”</a:t>
            </a:r>
            <a:endParaRPr sz="1700">
              <a:solidFill>
                <a:srgbClr val="1A1A1A"/>
              </a:solidFill>
              <a:latin typeface="Nunito"/>
              <a:ea typeface="Nunito"/>
              <a:cs typeface="Nunito"/>
              <a:sym typeface="Nunito"/>
            </a:endParaRPr>
          </a:p>
        </p:txBody>
      </p:sp>
      <p:sp>
        <p:nvSpPr>
          <p:cNvPr id="188" name="Google Shape;188;p24"/>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txBox="1"/>
          <p:nvPr/>
        </p:nvSpPr>
        <p:spPr>
          <a:xfrm>
            <a:off x="457200" y="457200"/>
            <a:ext cx="748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434343"/>
                </a:solidFill>
                <a:latin typeface="Montserrat ExtraBold"/>
                <a:ea typeface="Montserrat ExtraBold"/>
                <a:cs typeface="Montserrat ExtraBold"/>
                <a:sym typeface="Montserrat ExtraBold"/>
              </a:rPr>
              <a:t>They need more than a good idea.</a:t>
            </a:r>
            <a:endParaRPr sz="28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2800">
                <a:solidFill>
                  <a:srgbClr val="434343"/>
                </a:solidFill>
                <a:latin typeface="Montserrat ExtraBold"/>
                <a:ea typeface="Montserrat ExtraBold"/>
                <a:cs typeface="Montserrat ExtraBold"/>
                <a:sym typeface="Montserrat ExtraBold"/>
              </a:rPr>
              <a:t>They need a plan.</a:t>
            </a:r>
            <a:endParaRPr sz="2800">
              <a:solidFill>
                <a:srgbClr val="434343"/>
              </a:solidFill>
              <a:latin typeface="Montserrat ExtraBold"/>
              <a:ea typeface="Montserrat ExtraBold"/>
              <a:cs typeface="Montserrat ExtraBold"/>
              <a:sym typeface="Montserrat ExtraBold"/>
            </a:endParaRPr>
          </a:p>
        </p:txBody>
      </p:sp>
      <p:sp>
        <p:nvSpPr>
          <p:cNvPr id="190" name="Google Shape;190;p24"/>
          <p:cNvSpPr txBox="1"/>
          <p:nvPr/>
        </p:nvSpPr>
        <p:spPr>
          <a:xfrm>
            <a:off x="9488850" y="2198750"/>
            <a:ext cx="223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A1A1A"/>
                </a:solidFill>
                <a:highlight>
                  <a:srgbClr val="F2F2F2"/>
                </a:highlight>
              </a:rPr>
              <a:t>Was so excited to start, I didn’t look into what it cost to run my biz vs. what my biz was making.</a:t>
            </a:r>
            <a:endParaRPr b="1"/>
          </a:p>
        </p:txBody>
      </p:sp>
      <p:pic>
        <p:nvPicPr>
          <p:cNvPr id="191" name="Google Shape;191;p24"/>
          <p:cNvPicPr preferRelativeResize="0"/>
          <p:nvPr/>
        </p:nvPicPr>
        <p:blipFill>
          <a:blip r:embed="rId3">
            <a:alphaModFix/>
          </a:blip>
          <a:stretch>
            <a:fillRect/>
          </a:stretch>
        </p:blipFill>
        <p:spPr>
          <a:xfrm>
            <a:off x="5185613" y="2122538"/>
            <a:ext cx="3467076" cy="2311384"/>
          </a:xfrm>
          <a:prstGeom prst="rect">
            <a:avLst/>
          </a:prstGeom>
          <a:noFill/>
          <a:ln>
            <a:noFill/>
          </a:ln>
        </p:spPr>
      </p:pic>
      <p:sp>
        <p:nvSpPr>
          <p:cNvPr id="192" name="Google Shape;192;p24"/>
          <p:cNvSpPr txBox="1"/>
          <p:nvPr/>
        </p:nvSpPr>
        <p:spPr>
          <a:xfrm>
            <a:off x="1584150" y="3858075"/>
            <a:ext cx="59418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700">
                <a:solidFill>
                  <a:srgbClr val="1A1A1A"/>
                </a:solidFill>
                <a:latin typeface="Nunito"/>
                <a:ea typeface="Nunito"/>
                <a:cs typeface="Nunito"/>
                <a:sym typeface="Nunito"/>
              </a:rPr>
              <a:t>“I w</a:t>
            </a:r>
            <a:r>
              <a:rPr lang="en" sz="1700">
                <a:solidFill>
                  <a:srgbClr val="1A1A1A"/>
                </a:solidFill>
                <a:latin typeface="Nunito"/>
                <a:ea typeface="Nunito"/>
                <a:cs typeface="Nunito"/>
                <a:sym typeface="Nunito"/>
              </a:rPr>
              <a:t>as so excited to start, I didn’t look into what it costs to run my business vs. how much my business was making.”</a:t>
            </a:r>
            <a:endParaRPr sz="1700">
              <a:solidFill>
                <a:srgbClr val="1A1A1A"/>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nvSpPr>
        <p:spPr>
          <a:xfrm>
            <a:off x="457200" y="457200"/>
            <a:ext cx="745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434343"/>
                </a:solidFill>
                <a:latin typeface="Montserrat ExtraBold"/>
                <a:ea typeface="Montserrat ExtraBold"/>
                <a:cs typeface="Montserrat ExtraBold"/>
                <a:sym typeface="Montserrat ExtraBold"/>
              </a:rPr>
              <a:t>They seek financial education, tools, and ideas.</a:t>
            </a:r>
            <a:endParaRPr sz="2800">
              <a:solidFill>
                <a:srgbClr val="434343"/>
              </a:solidFill>
              <a:latin typeface="Montserrat ExtraBold"/>
              <a:ea typeface="Montserrat ExtraBold"/>
              <a:cs typeface="Montserrat ExtraBold"/>
              <a:sym typeface="Montserrat ExtraBold"/>
            </a:endParaRPr>
          </a:p>
        </p:txBody>
      </p:sp>
      <p:sp>
        <p:nvSpPr>
          <p:cNvPr id="199" name="Google Shape;199;p25"/>
          <p:cNvSpPr txBox="1"/>
          <p:nvPr/>
        </p:nvSpPr>
        <p:spPr>
          <a:xfrm>
            <a:off x="718850" y="1722775"/>
            <a:ext cx="4821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Research on US small business owners, conducted by Intuit Inc: [1]</a:t>
            </a:r>
            <a:endParaRPr sz="2000">
              <a:latin typeface="Nunito"/>
              <a:ea typeface="Nunito"/>
              <a:cs typeface="Nunito"/>
              <a:sym typeface="Nunito"/>
            </a:endParaRPr>
          </a:p>
        </p:txBody>
      </p:sp>
      <p:sp>
        <p:nvSpPr>
          <p:cNvPr id="200" name="Google Shape;200;p25"/>
          <p:cNvSpPr txBox="1"/>
          <p:nvPr/>
        </p:nvSpPr>
        <p:spPr>
          <a:xfrm>
            <a:off x="176250" y="461770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34343"/>
                </a:solidFill>
                <a:latin typeface="Nunito"/>
                <a:ea typeface="Nunito"/>
                <a:cs typeface="Nunito"/>
                <a:sym typeface="Nunito"/>
              </a:rPr>
              <a:t>[1] </a:t>
            </a:r>
            <a:r>
              <a:rPr lang="en" sz="1350" u="sng">
                <a:solidFill>
                  <a:schemeClr val="hlink"/>
                </a:solidFill>
                <a:latin typeface="Nunito"/>
                <a:ea typeface="Nunito"/>
                <a:cs typeface="Nunito"/>
                <a:sym typeface="Nunito"/>
                <a:hlinkClick r:id="rId3"/>
              </a:rPr>
              <a:t>Intuit</a:t>
            </a:r>
            <a:endParaRPr/>
          </a:p>
        </p:txBody>
      </p:sp>
      <p:sp>
        <p:nvSpPr>
          <p:cNvPr id="201" name="Google Shape;201;p25"/>
          <p:cNvSpPr txBox="1"/>
          <p:nvPr/>
        </p:nvSpPr>
        <p:spPr>
          <a:xfrm>
            <a:off x="823507" y="2798213"/>
            <a:ext cx="170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81%</a:t>
            </a:r>
            <a:endParaRPr b="1" sz="4400">
              <a:solidFill>
                <a:srgbClr val="434343"/>
              </a:solidFill>
              <a:latin typeface="Montserrat"/>
              <a:ea typeface="Montserrat"/>
              <a:cs typeface="Montserrat"/>
              <a:sym typeface="Montserrat"/>
            </a:endParaRPr>
          </a:p>
        </p:txBody>
      </p:sp>
      <p:sp>
        <p:nvSpPr>
          <p:cNvPr id="202" name="Google Shape;202;p25"/>
          <p:cNvSpPr txBox="1"/>
          <p:nvPr/>
        </p:nvSpPr>
        <p:spPr>
          <a:xfrm>
            <a:off x="3347682" y="2798213"/>
            <a:ext cx="170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69</a:t>
            </a:r>
            <a:r>
              <a:rPr b="1" lang="en" sz="4400">
                <a:solidFill>
                  <a:srgbClr val="434343"/>
                </a:solidFill>
                <a:latin typeface="Montserrat"/>
                <a:ea typeface="Montserrat"/>
                <a:cs typeface="Montserrat"/>
                <a:sym typeface="Montserrat"/>
              </a:rPr>
              <a:t>%</a:t>
            </a:r>
            <a:endParaRPr b="1" sz="4400">
              <a:solidFill>
                <a:srgbClr val="434343"/>
              </a:solidFill>
              <a:latin typeface="Montserrat"/>
              <a:ea typeface="Montserrat"/>
              <a:cs typeface="Montserrat"/>
              <a:sym typeface="Montserrat"/>
            </a:endParaRPr>
          </a:p>
        </p:txBody>
      </p:sp>
      <p:sp>
        <p:nvSpPr>
          <p:cNvPr id="203" name="Google Shape;203;p25"/>
          <p:cNvSpPr txBox="1"/>
          <p:nvPr/>
        </p:nvSpPr>
        <p:spPr>
          <a:xfrm>
            <a:off x="6110207" y="2798213"/>
            <a:ext cx="170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66%</a:t>
            </a:r>
            <a:endParaRPr b="1" sz="4400">
              <a:solidFill>
                <a:srgbClr val="434343"/>
              </a:solidFill>
              <a:latin typeface="Montserrat"/>
              <a:ea typeface="Montserrat"/>
              <a:cs typeface="Montserrat"/>
              <a:sym typeface="Montserrat"/>
            </a:endParaRPr>
          </a:p>
        </p:txBody>
      </p:sp>
      <p:sp>
        <p:nvSpPr>
          <p:cNvPr id="204" name="Google Shape;204;p25"/>
          <p:cNvSpPr txBox="1"/>
          <p:nvPr/>
        </p:nvSpPr>
        <p:spPr>
          <a:xfrm>
            <a:off x="6110200" y="3660125"/>
            <a:ext cx="2582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wish they knew more about their finances. [1]</a:t>
            </a:r>
            <a:endParaRPr sz="2000">
              <a:solidFill>
                <a:schemeClr val="dk1"/>
              </a:solidFill>
              <a:latin typeface="Nunito"/>
              <a:ea typeface="Nunito"/>
              <a:cs typeface="Nunito"/>
              <a:sym typeface="Nunito"/>
            </a:endParaRPr>
          </a:p>
        </p:txBody>
      </p:sp>
      <p:sp>
        <p:nvSpPr>
          <p:cNvPr id="205" name="Google Shape;205;p25"/>
          <p:cNvSpPr txBox="1"/>
          <p:nvPr/>
        </p:nvSpPr>
        <p:spPr>
          <a:xfrm>
            <a:off x="718850" y="3660125"/>
            <a:ext cx="2383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handle their business’ finances themselves.</a:t>
            </a:r>
            <a:endParaRPr sz="1600">
              <a:solidFill>
                <a:schemeClr val="dk1"/>
              </a:solidFill>
              <a:latin typeface="Nunito"/>
              <a:ea typeface="Nunito"/>
              <a:cs typeface="Nunito"/>
              <a:sym typeface="Nunito"/>
            </a:endParaRPr>
          </a:p>
        </p:txBody>
      </p:sp>
      <p:sp>
        <p:nvSpPr>
          <p:cNvPr id="206" name="Google Shape;206;p25"/>
          <p:cNvSpPr txBox="1"/>
          <p:nvPr/>
        </p:nvSpPr>
        <p:spPr>
          <a:xfrm>
            <a:off x="3277125" y="3660125"/>
            <a:ext cx="2582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have never taken a loan for their small business.</a:t>
            </a:r>
            <a:endParaRPr sz="1600">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p:nvPr/>
        </p:nvSpPr>
        <p:spPr>
          <a:xfrm>
            <a:off x="556500" y="2508625"/>
            <a:ext cx="54297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nvSpPr>
        <p:spPr>
          <a:xfrm>
            <a:off x="457200" y="457200"/>
            <a:ext cx="81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434343"/>
                </a:solidFill>
                <a:latin typeface="Montserrat ExtraBold"/>
                <a:ea typeface="Montserrat ExtraBold"/>
                <a:cs typeface="Montserrat ExtraBold"/>
                <a:sym typeface="Montserrat ExtraBold"/>
              </a:rPr>
              <a:t>...But sometimes distrust the institutions.</a:t>
            </a:r>
            <a:endParaRPr sz="2800">
              <a:solidFill>
                <a:srgbClr val="434343"/>
              </a:solidFill>
              <a:latin typeface="Montserrat ExtraBold"/>
              <a:ea typeface="Montserrat ExtraBold"/>
              <a:cs typeface="Montserrat ExtraBold"/>
              <a:sym typeface="Montserrat ExtraBold"/>
            </a:endParaRPr>
          </a:p>
        </p:txBody>
      </p:sp>
      <p:sp>
        <p:nvSpPr>
          <p:cNvPr id="214" name="Google Shape;214;p26"/>
          <p:cNvSpPr txBox="1"/>
          <p:nvPr/>
        </p:nvSpPr>
        <p:spPr>
          <a:xfrm>
            <a:off x="556500" y="1504275"/>
            <a:ext cx="5764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a:t>
            </a:r>
            <a:r>
              <a:rPr lang="en" sz="1700">
                <a:solidFill>
                  <a:srgbClr val="1A1A1A"/>
                </a:solidFill>
                <a:latin typeface="Nunito"/>
                <a:ea typeface="Nunito"/>
                <a:cs typeface="Nunito"/>
                <a:sym typeface="Nunito"/>
              </a:rPr>
              <a:t>Yes, I’m getting money for this business, but that business isn’t mine until this is paid off, and that always would stay in my head that I don’t actually own this. </a:t>
            </a:r>
            <a:endParaRPr sz="1700">
              <a:solidFill>
                <a:srgbClr val="1A1A1A"/>
              </a:solidFill>
              <a:latin typeface="Nunito"/>
              <a:ea typeface="Nunito"/>
              <a:cs typeface="Nunito"/>
              <a:sym typeface="Nunito"/>
            </a:endParaRPr>
          </a:p>
          <a:p>
            <a:pPr indent="0" lvl="0" marL="0" rtl="0" algn="l">
              <a:spcBef>
                <a:spcPts val="0"/>
              </a:spcBef>
              <a:spcAft>
                <a:spcPts val="0"/>
              </a:spcAft>
              <a:buNone/>
            </a:pPr>
            <a:r>
              <a:rPr b="1" lang="en" sz="1700">
                <a:solidFill>
                  <a:srgbClr val="1A1A1A"/>
                </a:solidFill>
                <a:latin typeface="Nunito"/>
                <a:ea typeface="Nunito"/>
                <a:cs typeface="Nunito"/>
                <a:sym typeface="Nunito"/>
              </a:rPr>
              <a:t>I’m working for the bank, basically, until it’s paid off.. </a:t>
            </a:r>
            <a:r>
              <a:rPr lang="en" sz="1700">
                <a:solidFill>
                  <a:srgbClr val="1A1A1A"/>
                </a:solidFill>
                <a:latin typeface="Nunito"/>
                <a:ea typeface="Nunito"/>
                <a:cs typeface="Nunito"/>
                <a:sym typeface="Nunito"/>
              </a:rPr>
              <a:t>And the whole point of working for myself was to be like I do work for myself.</a:t>
            </a:r>
            <a:r>
              <a:rPr lang="en" sz="1700">
                <a:solidFill>
                  <a:schemeClr val="dk1"/>
                </a:solidFill>
                <a:latin typeface="Nunito"/>
                <a:ea typeface="Nunito"/>
                <a:cs typeface="Nunito"/>
                <a:sym typeface="Nunito"/>
              </a:rPr>
              <a:t>”</a:t>
            </a:r>
            <a:endParaRPr sz="1900">
              <a:latin typeface="Nunito"/>
              <a:ea typeface="Nunito"/>
              <a:cs typeface="Nunito"/>
              <a:sym typeface="Nunito"/>
            </a:endParaRPr>
          </a:p>
        </p:txBody>
      </p:sp>
      <p:sp>
        <p:nvSpPr>
          <p:cNvPr id="215" name="Google Shape;215;p26"/>
          <p:cNvSpPr/>
          <p:nvPr/>
        </p:nvSpPr>
        <p:spPr>
          <a:xfrm>
            <a:off x="3618350" y="4036125"/>
            <a:ext cx="48819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2695150" y="4275800"/>
            <a:ext cx="28749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nvSpPr>
        <p:spPr>
          <a:xfrm>
            <a:off x="2695150" y="3531775"/>
            <a:ext cx="6285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rgbClr val="1A1A1A"/>
                </a:solidFill>
                <a:latin typeface="Nunito"/>
                <a:ea typeface="Nunito"/>
                <a:cs typeface="Nunito"/>
                <a:sym typeface="Nunito"/>
              </a:rPr>
              <a:t>“</a:t>
            </a:r>
            <a:r>
              <a:rPr lang="en" sz="1700">
                <a:solidFill>
                  <a:srgbClr val="1A1A1A"/>
                </a:solidFill>
                <a:latin typeface="Nunito"/>
                <a:ea typeface="Nunito"/>
                <a:cs typeface="Nunito"/>
                <a:sym typeface="Nunito"/>
              </a:rPr>
              <a:t>It’s just a personal thing – it’s a huge reason I didn't go to school – </a:t>
            </a:r>
            <a:r>
              <a:rPr b="1" lang="en" sz="1700">
                <a:solidFill>
                  <a:srgbClr val="1A1A1A"/>
                </a:solidFill>
                <a:latin typeface="Nunito"/>
                <a:ea typeface="Nunito"/>
                <a:cs typeface="Nunito"/>
                <a:sym typeface="Nunito"/>
              </a:rPr>
              <a:t>I just don’t think you should be tied to a bank so hugely to have to pay back</a:t>
            </a:r>
            <a:r>
              <a:rPr lang="en" sz="1700">
                <a:solidFill>
                  <a:srgbClr val="1A1A1A"/>
                </a:solidFill>
                <a:latin typeface="Nunito"/>
                <a:ea typeface="Nunito"/>
                <a:cs typeface="Nunito"/>
                <a:sym typeface="Nunito"/>
              </a:rPr>
              <a:t>. I just don’t think the reward for what you get is worth it.”</a:t>
            </a:r>
            <a:endParaRPr sz="19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p:nvPr/>
        </p:nvSpPr>
        <p:spPr>
          <a:xfrm>
            <a:off x="2287463" y="2396325"/>
            <a:ext cx="4919400" cy="1866000"/>
          </a:xfrm>
          <a:prstGeom prst="roundRect">
            <a:avLst>
              <a:gd fmla="val 16667" name="adj"/>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a:off x="457200" y="457200"/>
            <a:ext cx="68280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434343"/>
                </a:solidFill>
                <a:latin typeface="Montserrat ExtraBold"/>
                <a:ea typeface="Montserrat ExtraBold"/>
                <a:cs typeface="Montserrat ExtraBold"/>
                <a:sym typeface="Montserrat ExtraBold"/>
              </a:rPr>
              <a:t>Successful independent workers are anything but independent.</a:t>
            </a:r>
            <a:endParaRPr sz="2800">
              <a:solidFill>
                <a:srgbClr val="434343"/>
              </a:solidFill>
              <a:latin typeface="Montserrat ExtraBold"/>
              <a:ea typeface="Montserrat ExtraBold"/>
              <a:cs typeface="Montserrat ExtraBold"/>
              <a:sym typeface="Montserrat ExtraBold"/>
            </a:endParaRPr>
          </a:p>
        </p:txBody>
      </p:sp>
      <p:sp>
        <p:nvSpPr>
          <p:cNvPr id="225" name="Google Shape;225;p27"/>
          <p:cNvSpPr txBox="1"/>
          <p:nvPr/>
        </p:nvSpPr>
        <p:spPr>
          <a:xfrm>
            <a:off x="4571933" y="2509013"/>
            <a:ext cx="21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Nunito"/>
                <a:ea typeface="Nunito"/>
                <a:cs typeface="Nunito"/>
                <a:sym typeface="Nunito"/>
              </a:rPr>
              <a:t>They scaffold new      experiences with previous experiences</a:t>
            </a:r>
            <a:endParaRPr b="1">
              <a:solidFill>
                <a:srgbClr val="434343"/>
              </a:solidFill>
              <a:latin typeface="Nunito"/>
              <a:ea typeface="Nunito"/>
              <a:cs typeface="Nunito"/>
              <a:sym typeface="Nunito"/>
            </a:endParaRPr>
          </a:p>
        </p:txBody>
      </p:sp>
      <p:sp>
        <p:nvSpPr>
          <p:cNvPr id="226" name="Google Shape;226;p27"/>
          <p:cNvSpPr txBox="1"/>
          <p:nvPr/>
        </p:nvSpPr>
        <p:spPr>
          <a:xfrm>
            <a:off x="7431150" y="3265225"/>
            <a:ext cx="13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latin typeface="Nunito"/>
                <a:ea typeface="Nunito"/>
                <a:cs typeface="Nunito"/>
                <a:sym typeface="Nunito"/>
              </a:rPr>
              <a:t>They hire professionals</a:t>
            </a:r>
            <a:endParaRPr b="1">
              <a:solidFill>
                <a:srgbClr val="434343"/>
              </a:solidFill>
              <a:latin typeface="Nunito"/>
              <a:ea typeface="Nunito"/>
              <a:cs typeface="Nunito"/>
              <a:sym typeface="Nunito"/>
            </a:endParaRPr>
          </a:p>
        </p:txBody>
      </p:sp>
      <p:sp>
        <p:nvSpPr>
          <p:cNvPr id="227" name="Google Shape;227;p27"/>
          <p:cNvSpPr txBox="1"/>
          <p:nvPr/>
        </p:nvSpPr>
        <p:spPr>
          <a:xfrm>
            <a:off x="5193302" y="4338529"/>
            <a:ext cx="143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latin typeface="Nunito"/>
                <a:ea typeface="Nunito"/>
                <a:cs typeface="Nunito"/>
                <a:sym typeface="Nunito"/>
              </a:rPr>
              <a:t>They network</a:t>
            </a:r>
            <a:endParaRPr b="1">
              <a:solidFill>
                <a:srgbClr val="434343"/>
              </a:solidFill>
              <a:latin typeface="Nunito"/>
              <a:ea typeface="Nunito"/>
              <a:cs typeface="Nunito"/>
              <a:sym typeface="Nunito"/>
            </a:endParaRPr>
          </a:p>
        </p:txBody>
      </p:sp>
      <p:sp>
        <p:nvSpPr>
          <p:cNvPr id="228" name="Google Shape;228;p27"/>
          <p:cNvSpPr txBox="1"/>
          <p:nvPr/>
        </p:nvSpPr>
        <p:spPr>
          <a:xfrm>
            <a:off x="493775" y="2982975"/>
            <a:ext cx="135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latin typeface="Nunito"/>
                <a:ea typeface="Nunito"/>
                <a:cs typeface="Nunito"/>
                <a:sym typeface="Nunito"/>
              </a:rPr>
              <a:t>They put their team together</a:t>
            </a:r>
            <a:endParaRPr b="1">
              <a:solidFill>
                <a:srgbClr val="434343"/>
              </a:solidFill>
              <a:latin typeface="Nunito"/>
              <a:ea typeface="Nunito"/>
              <a:cs typeface="Nunito"/>
              <a:sym typeface="Nunito"/>
            </a:endParaRPr>
          </a:p>
        </p:txBody>
      </p:sp>
      <p:sp>
        <p:nvSpPr>
          <p:cNvPr id="229" name="Google Shape;229;p27"/>
          <p:cNvSpPr/>
          <p:nvPr/>
        </p:nvSpPr>
        <p:spPr>
          <a:xfrm>
            <a:off x="1847363" y="2836364"/>
            <a:ext cx="910500" cy="9105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7"/>
          <p:cNvPicPr preferRelativeResize="0"/>
          <p:nvPr/>
        </p:nvPicPr>
        <p:blipFill>
          <a:blip r:embed="rId3">
            <a:alphaModFix/>
          </a:blip>
          <a:stretch>
            <a:fillRect/>
          </a:stretch>
        </p:blipFill>
        <p:spPr>
          <a:xfrm>
            <a:off x="1920374" y="2916499"/>
            <a:ext cx="764397" cy="764395"/>
          </a:xfrm>
          <a:prstGeom prst="rect">
            <a:avLst/>
          </a:prstGeom>
          <a:noFill/>
          <a:ln>
            <a:noFill/>
          </a:ln>
        </p:spPr>
      </p:pic>
      <p:sp>
        <p:nvSpPr>
          <p:cNvPr id="231" name="Google Shape;231;p27"/>
          <p:cNvSpPr/>
          <p:nvPr/>
        </p:nvSpPr>
        <p:spPr>
          <a:xfrm>
            <a:off x="3585226" y="2072475"/>
            <a:ext cx="910500" cy="9105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7"/>
          <p:cNvGrpSpPr/>
          <p:nvPr/>
        </p:nvGrpSpPr>
        <p:grpSpPr>
          <a:xfrm>
            <a:off x="3845063" y="2218280"/>
            <a:ext cx="390179" cy="618640"/>
            <a:chOff x="6718575" y="2318625"/>
            <a:chExt cx="256950" cy="407375"/>
          </a:xfrm>
        </p:grpSpPr>
        <p:sp>
          <p:nvSpPr>
            <p:cNvPr id="233" name="Google Shape;233;p2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6795900" y="2628550"/>
              <a:ext cx="102300" cy="25"/>
            </a:xfrm>
            <a:custGeom>
              <a:rect b="b" l="l" r="r" t="t"/>
              <a:pathLst>
                <a:path extrusionOk="0" fill="none" h="1" w="4092">
                  <a:moveTo>
                    <a:pt x="0" y="1"/>
                  </a:moveTo>
                  <a:lnTo>
                    <a:pt x="4092"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7"/>
          <p:cNvGrpSpPr/>
          <p:nvPr/>
        </p:nvGrpSpPr>
        <p:grpSpPr>
          <a:xfrm>
            <a:off x="6734258" y="2774913"/>
            <a:ext cx="910500" cy="910500"/>
            <a:chOff x="3661496" y="3904200"/>
            <a:chExt cx="910500" cy="910500"/>
          </a:xfrm>
        </p:grpSpPr>
        <p:sp>
          <p:nvSpPr>
            <p:cNvPr id="242" name="Google Shape;242;p27"/>
            <p:cNvSpPr/>
            <p:nvPr/>
          </p:nvSpPr>
          <p:spPr>
            <a:xfrm>
              <a:off x="3661496" y="3904200"/>
              <a:ext cx="910500" cy="9105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7"/>
            <p:cNvPicPr preferRelativeResize="0"/>
            <p:nvPr/>
          </p:nvPicPr>
          <p:blipFill>
            <a:blip r:embed="rId4">
              <a:alphaModFix/>
            </a:blip>
            <a:stretch>
              <a:fillRect/>
            </a:stretch>
          </p:blipFill>
          <p:spPr>
            <a:xfrm>
              <a:off x="3786165" y="4025865"/>
              <a:ext cx="667175" cy="667175"/>
            </a:xfrm>
            <a:prstGeom prst="rect">
              <a:avLst/>
            </a:prstGeom>
            <a:noFill/>
            <a:ln>
              <a:noFill/>
            </a:ln>
          </p:spPr>
        </p:pic>
      </p:grpSp>
      <p:grpSp>
        <p:nvGrpSpPr>
          <p:cNvPr id="244" name="Google Shape;244;p27"/>
          <p:cNvGrpSpPr/>
          <p:nvPr/>
        </p:nvGrpSpPr>
        <p:grpSpPr>
          <a:xfrm>
            <a:off x="4317348" y="3796629"/>
            <a:ext cx="910500" cy="910500"/>
            <a:chOff x="2130846" y="3848050"/>
            <a:chExt cx="910500" cy="910500"/>
          </a:xfrm>
        </p:grpSpPr>
        <p:sp>
          <p:nvSpPr>
            <p:cNvPr id="245" name="Google Shape;245;p27"/>
            <p:cNvSpPr/>
            <p:nvPr/>
          </p:nvSpPr>
          <p:spPr>
            <a:xfrm>
              <a:off x="2130846" y="3848050"/>
              <a:ext cx="910500" cy="9105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7"/>
            <p:cNvPicPr preferRelativeResize="0"/>
            <p:nvPr/>
          </p:nvPicPr>
          <p:blipFill>
            <a:blip r:embed="rId5">
              <a:alphaModFix/>
            </a:blip>
            <a:stretch>
              <a:fillRect/>
            </a:stretch>
          </p:blipFill>
          <p:spPr>
            <a:xfrm>
              <a:off x="2252163" y="3978964"/>
              <a:ext cx="667200" cy="6672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0" name="Shape 250"/>
        <p:cNvGrpSpPr/>
        <p:nvPr/>
      </p:nvGrpSpPr>
      <p:grpSpPr>
        <a:xfrm>
          <a:off x="0" y="0"/>
          <a:ext cx="0" cy="0"/>
          <a:chOff x="0" y="0"/>
          <a:chExt cx="0" cy="0"/>
        </a:xfrm>
      </p:grpSpPr>
      <p:pic>
        <p:nvPicPr>
          <p:cNvPr id="251" name="Google Shape;251;p28" title="Extra Credit: Part 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p:nvPr/>
        </p:nvSpPr>
        <p:spPr>
          <a:xfrm>
            <a:off x="5802929" y="1329397"/>
            <a:ext cx="1548600" cy="1548600"/>
          </a:xfrm>
          <a:prstGeom prst="ellipse">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txBox="1"/>
          <p:nvPr>
            <p:ph type="title"/>
          </p:nvPr>
        </p:nvSpPr>
        <p:spPr>
          <a:xfrm>
            <a:off x="541925" y="337600"/>
            <a:ext cx="79908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a:solidFill>
                  <a:srgbClr val="434343"/>
                </a:solidFill>
                <a:latin typeface="Montserrat ExtraBold"/>
                <a:ea typeface="Montserrat ExtraBold"/>
                <a:cs typeface="Montserrat ExtraBold"/>
                <a:sym typeface="Montserrat ExtraBold"/>
              </a:rPr>
              <a:t>Insights on their journey</a:t>
            </a:r>
            <a:endParaRPr>
              <a:solidFill>
                <a:srgbClr val="0CA99E"/>
              </a:solidFill>
              <a:latin typeface="Montserrat ExtraBold"/>
              <a:ea typeface="Montserrat ExtraBold"/>
              <a:cs typeface="Montserrat ExtraBold"/>
              <a:sym typeface="Montserrat ExtraBold"/>
            </a:endParaRPr>
          </a:p>
        </p:txBody>
      </p:sp>
      <p:sp>
        <p:nvSpPr>
          <p:cNvPr id="258" name="Google Shape;258;p29"/>
          <p:cNvSpPr txBox="1"/>
          <p:nvPr/>
        </p:nvSpPr>
        <p:spPr>
          <a:xfrm>
            <a:off x="4724438" y="3346725"/>
            <a:ext cx="37056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Tries very hard</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Plan for the Unexpected</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Seeks Mentorship</a:t>
            </a:r>
            <a:endParaRPr b="1" sz="1800">
              <a:solidFill>
                <a:srgbClr val="434343"/>
              </a:solidFill>
              <a:latin typeface="Nunito"/>
              <a:ea typeface="Nunito"/>
              <a:cs typeface="Nunito"/>
              <a:sym typeface="Nunito"/>
            </a:endParaRPr>
          </a:p>
        </p:txBody>
      </p:sp>
      <p:sp>
        <p:nvSpPr>
          <p:cNvPr id="259" name="Google Shape;259;p29"/>
          <p:cNvSpPr txBox="1"/>
          <p:nvPr/>
        </p:nvSpPr>
        <p:spPr>
          <a:xfrm>
            <a:off x="586700" y="3346725"/>
            <a:ext cx="34308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Tries very hard</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Gut Feelings</a:t>
            </a:r>
            <a:endParaRPr b="1" sz="1800">
              <a:solidFill>
                <a:srgbClr val="434343"/>
              </a:solidFill>
              <a:latin typeface="Nunito"/>
              <a:ea typeface="Nunito"/>
              <a:cs typeface="Nunito"/>
              <a:sym typeface="Nunito"/>
            </a:endParaRPr>
          </a:p>
          <a:p>
            <a:pPr indent="0" lvl="0" marL="0" rtl="0" algn="ctr">
              <a:lnSpc>
                <a:spcPct val="150000"/>
              </a:lnSpc>
              <a:spcBef>
                <a:spcPts val="0"/>
              </a:spcBef>
              <a:spcAft>
                <a:spcPts val="0"/>
              </a:spcAft>
              <a:buNone/>
            </a:pPr>
            <a:r>
              <a:rPr b="1" lang="en" sz="1800">
                <a:solidFill>
                  <a:srgbClr val="434343"/>
                </a:solidFill>
                <a:latin typeface="Nunito"/>
                <a:ea typeface="Nunito"/>
                <a:cs typeface="Nunito"/>
                <a:sym typeface="Nunito"/>
              </a:rPr>
              <a:t>Tries to do it alone</a:t>
            </a:r>
            <a:endParaRPr b="1" sz="1800">
              <a:solidFill>
                <a:srgbClr val="434343"/>
              </a:solidFill>
              <a:latin typeface="Nunito"/>
              <a:ea typeface="Nunito"/>
              <a:cs typeface="Nunito"/>
              <a:sym typeface="Nunito"/>
            </a:endParaRPr>
          </a:p>
        </p:txBody>
      </p:sp>
      <p:sp>
        <p:nvSpPr>
          <p:cNvPr id="260" name="Google Shape;260;p29"/>
          <p:cNvSpPr/>
          <p:nvPr/>
        </p:nvSpPr>
        <p:spPr>
          <a:xfrm>
            <a:off x="1527817" y="1329397"/>
            <a:ext cx="1548600" cy="1548600"/>
          </a:xfrm>
          <a:prstGeom prst="ellipse">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9"/>
          <p:cNvPicPr preferRelativeResize="0"/>
          <p:nvPr/>
        </p:nvPicPr>
        <p:blipFill rotWithShape="1">
          <a:blip r:embed="rId3">
            <a:alphaModFix/>
          </a:blip>
          <a:srcRect b="0" l="14611" r="12331" t="6768"/>
          <a:stretch/>
        </p:blipFill>
        <p:spPr>
          <a:xfrm>
            <a:off x="1802300" y="1507175"/>
            <a:ext cx="953348" cy="1370825"/>
          </a:xfrm>
          <a:prstGeom prst="rect">
            <a:avLst/>
          </a:prstGeom>
          <a:noFill/>
          <a:ln>
            <a:noFill/>
          </a:ln>
        </p:spPr>
      </p:pic>
      <p:pic>
        <p:nvPicPr>
          <p:cNvPr id="262" name="Google Shape;262;p29"/>
          <p:cNvPicPr preferRelativeResize="0"/>
          <p:nvPr/>
        </p:nvPicPr>
        <p:blipFill rotWithShape="1">
          <a:blip r:embed="rId4">
            <a:alphaModFix/>
          </a:blip>
          <a:srcRect b="0" l="0" r="0" t="7791"/>
          <a:stretch/>
        </p:blipFill>
        <p:spPr>
          <a:xfrm>
            <a:off x="5929200" y="1585000"/>
            <a:ext cx="1296043" cy="129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9E7"/>
        </a:solidFill>
      </p:bgPr>
    </p:bg>
    <p:spTree>
      <p:nvGrpSpPr>
        <p:cNvPr id="266" name="Shape 266"/>
        <p:cNvGrpSpPr/>
        <p:nvPr/>
      </p:nvGrpSpPr>
      <p:grpSpPr>
        <a:xfrm>
          <a:off x="0" y="0"/>
          <a:ext cx="0" cy="0"/>
          <a:chOff x="0" y="0"/>
          <a:chExt cx="0" cy="0"/>
        </a:xfrm>
      </p:grpSpPr>
      <p:sp>
        <p:nvSpPr>
          <p:cNvPr id="267" name="Google Shape;267;p30"/>
          <p:cNvSpPr txBox="1"/>
          <p:nvPr>
            <p:ph type="title"/>
          </p:nvPr>
        </p:nvSpPr>
        <p:spPr>
          <a:xfrm>
            <a:off x="748350" y="1475550"/>
            <a:ext cx="7647300" cy="21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4820">
                <a:solidFill>
                  <a:srgbClr val="434343"/>
                </a:solidFill>
                <a:latin typeface="Montserrat ExtraBold"/>
                <a:ea typeface="Montserrat ExtraBold"/>
                <a:cs typeface="Montserrat ExtraBold"/>
                <a:sym typeface="Montserrat ExtraBold"/>
              </a:rPr>
              <a:t>Focusing on Black &amp; LatinX Independent Workers</a:t>
            </a:r>
            <a:endParaRPr sz="482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SzPts val="1100"/>
              <a:buNone/>
            </a:pPr>
            <a:r>
              <a:t/>
            </a:r>
            <a:endParaRPr sz="4800">
              <a:solidFill>
                <a:srgbClr val="434343"/>
              </a:solidFill>
              <a:latin typeface="Montserrat Black"/>
              <a:ea typeface="Montserrat Black"/>
              <a:cs typeface="Montserrat Black"/>
              <a:sym typeface="Montserrat Black"/>
            </a:endParaRPr>
          </a:p>
          <a:p>
            <a:pPr indent="0" lvl="0" marL="0" rtl="0" algn="ctr">
              <a:spcBef>
                <a:spcPts val="0"/>
              </a:spcBef>
              <a:spcAft>
                <a:spcPts val="0"/>
              </a:spcAft>
              <a:buSzPts val="1100"/>
              <a:buNone/>
            </a:pPr>
            <a:r>
              <a:t/>
            </a:r>
            <a:endParaRPr sz="4800">
              <a:solidFill>
                <a:srgbClr val="434343"/>
              </a:solidFill>
              <a:latin typeface="Montserrat Black"/>
              <a:ea typeface="Montserrat Black"/>
              <a:cs typeface="Montserrat Black"/>
              <a:sym typeface="Montserrat Black"/>
            </a:endParaRPr>
          </a:p>
          <a:p>
            <a:pPr indent="0" lvl="0" marL="0" rtl="0" algn="l">
              <a:spcBef>
                <a:spcPts val="0"/>
              </a:spcBef>
              <a:spcAft>
                <a:spcPts val="0"/>
              </a:spcAft>
              <a:buSzPts val="990"/>
              <a:buNone/>
            </a:pPr>
            <a:r>
              <a:t/>
            </a:r>
            <a:endParaRPr sz="4800">
              <a:solidFill>
                <a:srgbClr val="434343"/>
              </a:solidFill>
              <a:latin typeface="Montserrat Black"/>
              <a:ea typeface="Montserrat Black"/>
              <a:cs typeface="Montserrat Black"/>
              <a:sym typeface="Montserrat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p:nvPr/>
        </p:nvSpPr>
        <p:spPr>
          <a:xfrm>
            <a:off x="-9225" y="2044925"/>
            <a:ext cx="9144000" cy="309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1"/>
          <p:cNvPicPr preferRelativeResize="0"/>
          <p:nvPr/>
        </p:nvPicPr>
        <p:blipFill>
          <a:blip r:embed="rId3">
            <a:alphaModFix/>
          </a:blip>
          <a:stretch>
            <a:fillRect/>
          </a:stretch>
        </p:blipFill>
        <p:spPr>
          <a:xfrm>
            <a:off x="595775" y="1561975"/>
            <a:ext cx="3159526" cy="4986251"/>
          </a:xfrm>
          <a:prstGeom prst="rect">
            <a:avLst/>
          </a:prstGeom>
          <a:noFill/>
          <a:ln>
            <a:noFill/>
          </a:ln>
        </p:spPr>
      </p:pic>
      <p:sp>
        <p:nvSpPr>
          <p:cNvPr id="274" name="Google Shape;274;p31"/>
          <p:cNvSpPr txBox="1"/>
          <p:nvPr/>
        </p:nvSpPr>
        <p:spPr>
          <a:xfrm>
            <a:off x="4371825" y="2378450"/>
            <a:ext cx="431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34343"/>
                </a:solidFill>
                <a:latin typeface="Nunito"/>
                <a:ea typeface="Nunito"/>
                <a:cs typeface="Nunito"/>
                <a:sym typeface="Nunito"/>
              </a:rPr>
              <a:t>More than 50% of White households had a FICO credit score above 700, compared with only 21% of Black households [1]</a:t>
            </a:r>
            <a:endParaRPr>
              <a:solidFill>
                <a:srgbClr val="434343"/>
              </a:solidFill>
              <a:latin typeface="Nunito"/>
              <a:ea typeface="Nunito"/>
              <a:cs typeface="Nunito"/>
              <a:sym typeface="Nunito"/>
            </a:endParaRPr>
          </a:p>
        </p:txBody>
      </p:sp>
      <p:sp>
        <p:nvSpPr>
          <p:cNvPr id="275" name="Google Shape;275;p31"/>
          <p:cNvSpPr txBox="1"/>
          <p:nvPr/>
        </p:nvSpPr>
        <p:spPr>
          <a:xfrm>
            <a:off x="4371825" y="3424768"/>
            <a:ext cx="4682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34343"/>
                </a:solidFill>
                <a:latin typeface="Nunito"/>
                <a:ea typeface="Nunito"/>
                <a:cs typeface="Nunito"/>
                <a:sym typeface="Nunito"/>
              </a:rPr>
              <a:t>From 1933 to 1968, U.S. banks denied Black Americans access to financial services in a practice </a:t>
            </a:r>
            <a:r>
              <a:rPr lang="en" sz="1350">
                <a:solidFill>
                  <a:srgbClr val="434343"/>
                </a:solidFill>
                <a:uFill>
                  <a:noFill/>
                </a:uFill>
                <a:latin typeface="Nunito"/>
                <a:ea typeface="Nunito"/>
                <a:cs typeface="Nunito"/>
                <a:sym typeface="Nunito"/>
                <a:hlinkClick r:id="rId4">
                  <a:extLst>
                    <a:ext uri="{A12FA001-AC4F-418D-AE19-62706E023703}">
                      <ahyp:hlinkClr val="tx"/>
                    </a:ext>
                  </a:extLst>
                </a:hlinkClick>
              </a:rPr>
              <a:t>known as redlining</a:t>
            </a:r>
            <a:r>
              <a:rPr lang="en" sz="1350">
                <a:solidFill>
                  <a:srgbClr val="434343"/>
                </a:solidFill>
                <a:latin typeface="Nunito"/>
                <a:ea typeface="Nunito"/>
                <a:cs typeface="Nunito"/>
                <a:sym typeface="Nunito"/>
              </a:rPr>
              <a:t>. While this practice is illegal today, it had catastrophic, lasting results, Cook says: “It has forced many to turn to high-fee financial products like </a:t>
            </a:r>
            <a:r>
              <a:rPr lang="en" sz="1350">
                <a:solidFill>
                  <a:srgbClr val="434343"/>
                </a:solidFill>
                <a:uFill>
                  <a:noFill/>
                </a:uFill>
                <a:latin typeface="Nunito"/>
                <a:ea typeface="Nunito"/>
                <a:cs typeface="Nunito"/>
                <a:sym typeface="Nunito"/>
                <a:hlinkClick r:id="rId5">
                  <a:extLst>
                    <a:ext uri="{A12FA001-AC4F-418D-AE19-62706E023703}">
                      <ahyp:hlinkClr val="tx"/>
                    </a:ext>
                  </a:extLst>
                </a:hlinkClick>
              </a:rPr>
              <a:t>payday loans</a:t>
            </a:r>
            <a:r>
              <a:rPr lang="en" sz="1350">
                <a:solidFill>
                  <a:srgbClr val="434343"/>
                </a:solidFill>
                <a:latin typeface="Nunito"/>
                <a:ea typeface="Nunito"/>
                <a:cs typeface="Nunito"/>
                <a:sym typeface="Nunito"/>
              </a:rPr>
              <a:t>.” [1]</a:t>
            </a:r>
            <a:endParaRPr>
              <a:solidFill>
                <a:srgbClr val="434343"/>
              </a:solidFill>
              <a:latin typeface="Nunito"/>
              <a:ea typeface="Nunito"/>
              <a:cs typeface="Nunito"/>
              <a:sym typeface="Nunito"/>
            </a:endParaRPr>
          </a:p>
        </p:txBody>
      </p:sp>
      <p:sp>
        <p:nvSpPr>
          <p:cNvPr id="276" name="Google Shape;276;p31"/>
          <p:cNvSpPr/>
          <p:nvPr/>
        </p:nvSpPr>
        <p:spPr>
          <a:xfrm>
            <a:off x="176245" y="350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txBox="1"/>
          <p:nvPr>
            <p:ph idx="4294967295" type="title"/>
          </p:nvPr>
        </p:nvSpPr>
        <p:spPr>
          <a:xfrm>
            <a:off x="476100" y="445025"/>
            <a:ext cx="82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solidFill>
                  <a:srgbClr val="434343"/>
                </a:solidFill>
                <a:latin typeface="Montserrat ExtraBold"/>
                <a:ea typeface="Montserrat ExtraBold"/>
                <a:cs typeface="Montserrat ExtraBold"/>
                <a:sym typeface="Montserrat ExtraBold"/>
              </a:rPr>
              <a:t>C</a:t>
            </a:r>
            <a:r>
              <a:rPr lang="en" sz="2000">
                <a:solidFill>
                  <a:srgbClr val="434343"/>
                </a:solidFill>
                <a:latin typeface="Montserrat ExtraBold"/>
                <a:ea typeface="Montserrat ExtraBold"/>
                <a:cs typeface="Montserrat ExtraBold"/>
                <a:sym typeface="Montserrat ExtraBold"/>
              </a:rPr>
              <a:t>redit and lending </a:t>
            </a:r>
            <a:r>
              <a:rPr lang="en" sz="2000">
                <a:solidFill>
                  <a:srgbClr val="434343"/>
                </a:solidFill>
                <a:latin typeface="Montserrat ExtraBold"/>
                <a:ea typeface="Montserrat ExtraBold"/>
                <a:cs typeface="Montserrat ExtraBold"/>
                <a:sym typeface="Montserrat ExtraBold"/>
              </a:rPr>
              <a:t>institutions</a:t>
            </a:r>
            <a:r>
              <a:rPr lang="en" sz="2000">
                <a:solidFill>
                  <a:srgbClr val="434343"/>
                </a:solidFill>
                <a:latin typeface="Montserrat ExtraBold"/>
                <a:ea typeface="Montserrat ExtraBold"/>
                <a:cs typeface="Montserrat ExtraBold"/>
                <a:sym typeface="Montserrat ExtraBold"/>
              </a:rPr>
              <a:t> don’t treat the Black and LatinX communities equally</a:t>
            </a:r>
            <a:endParaRPr sz="20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0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000">
              <a:solidFill>
                <a:srgbClr val="434343"/>
              </a:solidFill>
              <a:latin typeface="Montserrat ExtraBold"/>
              <a:ea typeface="Montserrat ExtraBold"/>
              <a:cs typeface="Montserrat ExtraBold"/>
              <a:sym typeface="Montserrat ExtraBold"/>
            </a:endParaRPr>
          </a:p>
        </p:txBody>
      </p:sp>
      <p:sp>
        <p:nvSpPr>
          <p:cNvPr id="278" name="Google Shape;278;p31"/>
          <p:cNvSpPr txBox="1"/>
          <p:nvPr/>
        </p:nvSpPr>
        <p:spPr>
          <a:xfrm>
            <a:off x="5663775" y="4761475"/>
            <a:ext cx="33231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u="sng">
                <a:solidFill>
                  <a:schemeClr val="hlink"/>
                </a:solidFill>
                <a:hlinkClick r:id="rId6"/>
              </a:rPr>
              <a:t>[1] Acorns</a:t>
            </a:r>
            <a:endParaRPr sz="9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176245" y="350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3050" y="2968850"/>
            <a:ext cx="9144000" cy="21963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6934663" y="2411213"/>
            <a:ext cx="1065300" cy="1065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4008575" y="2411213"/>
            <a:ext cx="1065300" cy="1065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082475" y="2411213"/>
            <a:ext cx="1065300" cy="1065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651050" y="1220675"/>
            <a:ext cx="5880300" cy="98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600">
                <a:solidFill>
                  <a:srgbClr val="434343"/>
                </a:solidFill>
                <a:latin typeface="Nunito"/>
                <a:ea typeface="Nunito"/>
                <a:cs typeface="Nunito"/>
                <a:sym typeface="Nunito"/>
              </a:rPr>
              <a:t>Within the constraints for credit counseling, NFCC is looking to redefine the small business owners (SBO) program to realize three goals:</a:t>
            </a:r>
            <a:endParaRPr sz="1600">
              <a:solidFill>
                <a:srgbClr val="434343"/>
              </a:solidFill>
              <a:latin typeface="Nunito"/>
              <a:ea typeface="Nunito"/>
              <a:cs typeface="Nunito"/>
              <a:sym typeface="Nunito"/>
            </a:endParaRPr>
          </a:p>
        </p:txBody>
      </p:sp>
      <p:sp>
        <p:nvSpPr>
          <p:cNvPr id="70" name="Google Shape;70;p14"/>
          <p:cNvSpPr txBox="1"/>
          <p:nvPr>
            <p:ph type="title"/>
          </p:nvPr>
        </p:nvSpPr>
        <p:spPr>
          <a:xfrm>
            <a:off x="450800" y="445025"/>
            <a:ext cx="62808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Montserrat ExtraBold"/>
                <a:ea typeface="Montserrat ExtraBold"/>
                <a:cs typeface="Montserrat ExtraBold"/>
                <a:sym typeface="Montserrat ExtraBold"/>
              </a:rPr>
              <a:t>Initial Problem Focus</a:t>
            </a:r>
            <a:endParaRPr>
              <a:solidFill>
                <a:srgbClr val="434343"/>
              </a:solidFill>
              <a:latin typeface="Montserrat ExtraBold"/>
              <a:ea typeface="Montserrat ExtraBold"/>
              <a:cs typeface="Montserrat ExtraBold"/>
              <a:sym typeface="Montserrat ExtraBold"/>
            </a:endParaRPr>
          </a:p>
        </p:txBody>
      </p:sp>
      <p:sp>
        <p:nvSpPr>
          <p:cNvPr id="71" name="Google Shape;71;p14"/>
          <p:cNvSpPr txBox="1"/>
          <p:nvPr/>
        </p:nvSpPr>
        <p:spPr>
          <a:xfrm>
            <a:off x="462838" y="3619100"/>
            <a:ext cx="2304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434343"/>
                </a:solidFill>
                <a:latin typeface="Nunito"/>
                <a:ea typeface="Nunito"/>
                <a:cs typeface="Nunito"/>
                <a:sym typeface="Nunito"/>
              </a:rPr>
              <a:t>Helping SBOs &amp; gig workers who struggle with debt</a:t>
            </a:r>
            <a:endParaRPr sz="1200">
              <a:solidFill>
                <a:srgbClr val="434343"/>
              </a:solidFill>
              <a:latin typeface="Nunito"/>
              <a:ea typeface="Nunito"/>
              <a:cs typeface="Nunito"/>
              <a:sym typeface="Nunito"/>
            </a:endParaRPr>
          </a:p>
        </p:txBody>
      </p:sp>
      <p:sp>
        <p:nvSpPr>
          <p:cNvPr id="72" name="Google Shape;72;p14"/>
          <p:cNvSpPr txBox="1"/>
          <p:nvPr/>
        </p:nvSpPr>
        <p:spPr>
          <a:xfrm>
            <a:off x="3310200" y="3619100"/>
            <a:ext cx="2497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434343"/>
                </a:solidFill>
                <a:latin typeface="Nunito"/>
                <a:ea typeface="Nunito"/>
                <a:cs typeface="Nunito"/>
                <a:sym typeface="Nunito"/>
              </a:rPr>
              <a:t>Connecting to the SBOs &amp; gig workers to provide these services more effectively</a:t>
            </a:r>
            <a:endParaRPr sz="1200">
              <a:latin typeface="Nunito"/>
              <a:ea typeface="Nunito"/>
              <a:cs typeface="Nunito"/>
              <a:sym typeface="Nunito"/>
            </a:endParaRPr>
          </a:p>
        </p:txBody>
      </p:sp>
      <p:sp>
        <p:nvSpPr>
          <p:cNvPr id="73" name="Google Shape;73;p14"/>
          <p:cNvSpPr txBox="1"/>
          <p:nvPr/>
        </p:nvSpPr>
        <p:spPr>
          <a:xfrm>
            <a:off x="6158875" y="3619100"/>
            <a:ext cx="2616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434343"/>
                </a:solidFill>
                <a:latin typeface="Nunito"/>
                <a:ea typeface="Nunito"/>
                <a:cs typeface="Nunito"/>
                <a:sym typeface="Nunito"/>
              </a:rPr>
              <a:t>Focus on minority independent workers, specifically Black + LatinX </a:t>
            </a:r>
            <a:endParaRPr sz="1200">
              <a:solidFill>
                <a:srgbClr val="434343"/>
              </a:solidFill>
              <a:latin typeface="Nunito"/>
              <a:ea typeface="Nunito"/>
              <a:cs typeface="Nunito"/>
              <a:sym typeface="Nunito"/>
            </a:endParaRPr>
          </a:p>
        </p:txBody>
      </p:sp>
      <p:pic>
        <p:nvPicPr>
          <p:cNvPr id="74" name="Google Shape;74;p14"/>
          <p:cNvPicPr preferRelativeResize="0"/>
          <p:nvPr/>
        </p:nvPicPr>
        <p:blipFill>
          <a:blip r:embed="rId3">
            <a:alphaModFix/>
          </a:blip>
          <a:stretch>
            <a:fillRect/>
          </a:stretch>
        </p:blipFill>
        <p:spPr>
          <a:xfrm>
            <a:off x="4169115" y="2571751"/>
            <a:ext cx="744217" cy="744218"/>
          </a:xfrm>
          <a:prstGeom prst="rect">
            <a:avLst/>
          </a:prstGeom>
          <a:noFill/>
          <a:ln>
            <a:noFill/>
          </a:ln>
        </p:spPr>
      </p:pic>
      <p:pic>
        <p:nvPicPr>
          <p:cNvPr id="75" name="Google Shape;75;p14"/>
          <p:cNvPicPr preferRelativeResize="0"/>
          <p:nvPr/>
        </p:nvPicPr>
        <p:blipFill>
          <a:blip r:embed="rId4">
            <a:alphaModFix/>
          </a:blip>
          <a:stretch>
            <a:fillRect/>
          </a:stretch>
        </p:blipFill>
        <p:spPr>
          <a:xfrm>
            <a:off x="7095208" y="2573082"/>
            <a:ext cx="744217" cy="744218"/>
          </a:xfrm>
          <a:prstGeom prst="rect">
            <a:avLst/>
          </a:prstGeom>
          <a:noFill/>
          <a:ln>
            <a:noFill/>
          </a:ln>
        </p:spPr>
      </p:pic>
      <p:pic>
        <p:nvPicPr>
          <p:cNvPr id="76" name="Google Shape;76;p14"/>
          <p:cNvPicPr preferRelativeResize="0"/>
          <p:nvPr/>
        </p:nvPicPr>
        <p:blipFill>
          <a:blip r:embed="rId5">
            <a:alphaModFix/>
          </a:blip>
          <a:stretch>
            <a:fillRect/>
          </a:stretch>
        </p:blipFill>
        <p:spPr>
          <a:xfrm>
            <a:off x="1243023" y="2571750"/>
            <a:ext cx="744217" cy="744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p:nvPr/>
        </p:nvSpPr>
        <p:spPr>
          <a:xfrm>
            <a:off x="5541600" y="1915100"/>
            <a:ext cx="1514700" cy="2106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5541600" y="3503250"/>
            <a:ext cx="1017900" cy="2106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176245" y="350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351700" y="2125700"/>
            <a:ext cx="4373400" cy="1870200"/>
          </a:xfrm>
          <a:prstGeom prst="wedgeRoundRectCallout">
            <a:avLst>
              <a:gd fmla="val -20833" name="adj1"/>
              <a:gd fmla="val 62500" name="adj2"/>
              <a:gd fmla="val 0" name="adj3"/>
            </a:avLst>
          </a:prstGeom>
          <a:solidFill>
            <a:srgbClr val="CDE9E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Nunito"/>
                <a:ea typeface="Nunito"/>
                <a:cs typeface="Nunito"/>
                <a:sym typeface="Nunito"/>
              </a:rPr>
              <a:t> “The white response to credit gone bad is to go searching for debt consolidation, etc.  Where with Black people – it’s just ok, you got no credit. Can I pay you in cash? </a:t>
            </a:r>
            <a:r>
              <a:rPr lang="en">
                <a:solidFill>
                  <a:srgbClr val="434343"/>
                </a:solidFill>
                <a:latin typeface="Nunito"/>
                <a:ea typeface="Nunito"/>
                <a:cs typeface="Nunito"/>
                <a:sym typeface="Nunito"/>
              </a:rPr>
              <a:t>And live on spam &amp; kool aid.</a:t>
            </a:r>
            <a:r>
              <a:rPr lang="en">
                <a:solidFill>
                  <a:srgbClr val="434343"/>
                </a:solidFill>
                <a:latin typeface="Nunito"/>
                <a:ea typeface="Nunito"/>
                <a:cs typeface="Nunito"/>
                <a:sym typeface="Nunito"/>
              </a:rPr>
              <a:t>” </a:t>
            </a:r>
            <a:endParaRPr>
              <a:solidFill>
                <a:srgbClr val="434343"/>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Nunito"/>
              <a:ea typeface="Nunito"/>
              <a:cs typeface="Nunito"/>
              <a:sym typeface="Nunito"/>
            </a:endParaRPr>
          </a:p>
          <a:p>
            <a:pPr indent="0" lvl="0" marL="0" rtl="0" algn="r">
              <a:lnSpc>
                <a:spcPct val="115000"/>
              </a:lnSpc>
              <a:spcBef>
                <a:spcPts val="0"/>
              </a:spcBef>
              <a:spcAft>
                <a:spcPts val="0"/>
              </a:spcAft>
              <a:buClr>
                <a:schemeClr val="dk1"/>
              </a:buClr>
              <a:buSzPts val="1100"/>
              <a:buFont typeface="Arial"/>
              <a:buNone/>
            </a:pPr>
            <a:r>
              <a:rPr lang="en">
                <a:solidFill>
                  <a:srgbClr val="434343"/>
                </a:solidFill>
                <a:latin typeface="Nunito"/>
                <a:ea typeface="Nunito"/>
                <a:cs typeface="Nunito"/>
                <a:sym typeface="Nunito"/>
              </a:rPr>
              <a:t>- Geoff, Black business owner</a:t>
            </a:r>
            <a:endParaRPr>
              <a:solidFill>
                <a:srgbClr val="434343"/>
              </a:solidFill>
              <a:latin typeface="Nunito"/>
              <a:ea typeface="Nunito"/>
              <a:cs typeface="Nunito"/>
              <a:sym typeface="Nunito"/>
            </a:endParaRPr>
          </a:p>
        </p:txBody>
      </p:sp>
      <p:sp>
        <p:nvSpPr>
          <p:cNvPr id="287" name="Google Shape;287;p32"/>
          <p:cNvSpPr txBox="1"/>
          <p:nvPr/>
        </p:nvSpPr>
        <p:spPr>
          <a:xfrm>
            <a:off x="457200" y="457200"/>
            <a:ext cx="659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800">
                <a:solidFill>
                  <a:srgbClr val="434343"/>
                </a:solidFill>
                <a:latin typeface="Montserrat ExtraBold"/>
                <a:ea typeface="Montserrat ExtraBold"/>
                <a:cs typeface="Montserrat ExtraBold"/>
                <a:sym typeface="Montserrat ExtraBold"/>
              </a:rPr>
              <a:t>...</a:t>
            </a:r>
            <a:r>
              <a:rPr lang="en" sz="2800">
                <a:solidFill>
                  <a:srgbClr val="434343"/>
                </a:solidFill>
                <a:latin typeface="Montserrat ExtraBold"/>
                <a:ea typeface="Montserrat ExtraBold"/>
                <a:cs typeface="Montserrat ExtraBold"/>
                <a:sym typeface="Montserrat ExtraBold"/>
              </a:rPr>
              <a:t>so they are often forced to work around them. </a:t>
            </a:r>
            <a:endParaRPr sz="2800">
              <a:solidFill>
                <a:srgbClr val="434343"/>
              </a:solidFill>
              <a:latin typeface="Montserrat ExtraBold"/>
              <a:ea typeface="Montserrat ExtraBold"/>
              <a:cs typeface="Montserrat ExtraBold"/>
              <a:sym typeface="Montserrat ExtraBold"/>
            </a:endParaRPr>
          </a:p>
        </p:txBody>
      </p:sp>
      <p:sp>
        <p:nvSpPr>
          <p:cNvPr id="288" name="Google Shape;288;p32"/>
          <p:cNvSpPr txBox="1"/>
          <p:nvPr/>
        </p:nvSpPr>
        <p:spPr>
          <a:xfrm>
            <a:off x="5475900" y="2110050"/>
            <a:ext cx="316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Nunito"/>
                <a:ea typeface="Nunito"/>
                <a:cs typeface="Nunito"/>
                <a:sym typeface="Nunito"/>
              </a:rPr>
              <a:t>45 million American consumers are so-called credit invisible, according to the Consumer Financial Protection Bureau. [1]</a:t>
            </a:r>
            <a:endParaRPr sz="1500">
              <a:solidFill>
                <a:srgbClr val="434343"/>
              </a:solidFill>
            </a:endParaRPr>
          </a:p>
        </p:txBody>
      </p:sp>
      <p:sp>
        <p:nvSpPr>
          <p:cNvPr id="289" name="Google Shape;289;p32"/>
          <p:cNvSpPr txBox="1"/>
          <p:nvPr/>
        </p:nvSpPr>
        <p:spPr>
          <a:xfrm>
            <a:off x="5475900" y="1373100"/>
            <a:ext cx="1653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45 M</a:t>
            </a:r>
            <a:endParaRPr b="1" sz="4400">
              <a:solidFill>
                <a:srgbClr val="434343"/>
              </a:solidFill>
              <a:latin typeface="Montserrat"/>
              <a:ea typeface="Montserrat"/>
              <a:cs typeface="Montserrat"/>
              <a:sym typeface="Montserrat"/>
            </a:endParaRPr>
          </a:p>
        </p:txBody>
      </p:sp>
      <p:sp>
        <p:nvSpPr>
          <p:cNvPr id="290" name="Google Shape;290;p32"/>
          <p:cNvSpPr txBox="1"/>
          <p:nvPr/>
        </p:nvSpPr>
        <p:spPr>
          <a:xfrm>
            <a:off x="5475900" y="2975150"/>
            <a:ext cx="1790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2 x</a:t>
            </a:r>
            <a:endParaRPr b="1" sz="4400">
              <a:solidFill>
                <a:srgbClr val="434343"/>
              </a:solidFill>
              <a:latin typeface="Montserrat"/>
              <a:ea typeface="Montserrat"/>
              <a:cs typeface="Montserrat"/>
              <a:sym typeface="Montserrat"/>
            </a:endParaRPr>
          </a:p>
        </p:txBody>
      </p:sp>
      <p:sp>
        <p:nvSpPr>
          <p:cNvPr id="291" name="Google Shape;291;p32"/>
          <p:cNvSpPr txBox="1"/>
          <p:nvPr/>
        </p:nvSpPr>
        <p:spPr>
          <a:xfrm>
            <a:off x="5475900" y="3713850"/>
            <a:ext cx="304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Nunito"/>
                <a:ea typeface="Nunito"/>
                <a:cs typeface="Nunito"/>
                <a:sym typeface="Nunito"/>
              </a:rPr>
              <a:t>Black and Hispanic Consumers are almost twice as likely to have no credit score, with 15% rate of credit invisibility compared to 9% for White Americans. [1]</a:t>
            </a:r>
            <a:endParaRPr sz="1500">
              <a:solidFill>
                <a:srgbClr val="434343"/>
              </a:solidFill>
            </a:endParaRPr>
          </a:p>
        </p:txBody>
      </p:sp>
      <p:sp>
        <p:nvSpPr>
          <p:cNvPr id="292" name="Google Shape;292;p32"/>
          <p:cNvSpPr txBox="1"/>
          <p:nvPr/>
        </p:nvSpPr>
        <p:spPr>
          <a:xfrm>
            <a:off x="176250" y="4617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3" name="Google Shape;293;p32"/>
          <p:cNvSpPr txBox="1"/>
          <p:nvPr/>
        </p:nvSpPr>
        <p:spPr>
          <a:xfrm>
            <a:off x="176250" y="461770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34343"/>
                </a:solidFill>
                <a:latin typeface="Nunito"/>
                <a:ea typeface="Nunito"/>
                <a:cs typeface="Nunito"/>
                <a:sym typeface="Nunito"/>
              </a:rPr>
              <a:t>[1] </a:t>
            </a:r>
            <a:r>
              <a:rPr lang="en" sz="1350" u="sng">
                <a:solidFill>
                  <a:schemeClr val="hlink"/>
                </a:solidFill>
                <a:latin typeface="Nunito"/>
                <a:ea typeface="Nunito"/>
                <a:cs typeface="Nunito"/>
                <a:sym typeface="Nunito"/>
                <a:hlinkClick r:id="rId3"/>
              </a:rPr>
              <a:t>Acorns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p:nvPr/>
        </p:nvSpPr>
        <p:spPr>
          <a:xfrm>
            <a:off x="4976475" y="2342600"/>
            <a:ext cx="1404900" cy="2106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1236925" y="2342600"/>
            <a:ext cx="2420700" cy="2106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txBox="1"/>
          <p:nvPr/>
        </p:nvSpPr>
        <p:spPr>
          <a:xfrm>
            <a:off x="4976475" y="2886750"/>
            <a:ext cx="283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Nunito"/>
                <a:ea typeface="Nunito"/>
                <a:cs typeface="Nunito"/>
                <a:sym typeface="Nunito"/>
              </a:rPr>
              <a:t>Only 4 percent of Black American businesses survive the start-up stage, even though 20 percent of Black Americans start businesses. [1] </a:t>
            </a:r>
            <a:endParaRPr sz="1200">
              <a:latin typeface="Nunito"/>
              <a:ea typeface="Nunito"/>
              <a:cs typeface="Nunito"/>
              <a:sym typeface="Nunito"/>
            </a:endParaRPr>
          </a:p>
        </p:txBody>
      </p:sp>
      <p:sp>
        <p:nvSpPr>
          <p:cNvPr id="301" name="Google Shape;301;p33"/>
          <p:cNvSpPr txBox="1"/>
          <p:nvPr/>
        </p:nvSpPr>
        <p:spPr>
          <a:xfrm>
            <a:off x="9500613" y="2760550"/>
            <a:ext cx="254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Nunito"/>
                <a:ea typeface="Nunito"/>
                <a:cs typeface="Nunito"/>
                <a:sym typeface="Nunito"/>
              </a:rPr>
              <a:t>Representation and participation in networking, mentorship, and sponsorship programs can help Black entrepreneurs overcome some sociocultural barriers. </a:t>
            </a:r>
            <a:endParaRPr sz="1200">
              <a:solidFill>
                <a:srgbClr val="333333"/>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200">
              <a:solidFill>
                <a:srgbClr val="333333"/>
              </a:solidFill>
              <a:highlight>
                <a:srgbClr val="FFFFFF"/>
              </a:highlight>
              <a:latin typeface="Nunito"/>
              <a:ea typeface="Nunito"/>
              <a:cs typeface="Nunito"/>
              <a:sym typeface="Nunito"/>
            </a:endParaRPr>
          </a:p>
          <a:p>
            <a:pPr indent="0" lvl="0" marL="0" rtl="0" algn="r">
              <a:spcBef>
                <a:spcPts val="0"/>
              </a:spcBef>
              <a:spcAft>
                <a:spcPts val="0"/>
              </a:spcAft>
              <a:buNone/>
            </a:pPr>
            <a:r>
              <a:rPr lang="en" sz="1200">
                <a:solidFill>
                  <a:srgbClr val="333333"/>
                </a:solidFill>
                <a:highlight>
                  <a:srgbClr val="FFFFFF"/>
                </a:highlight>
                <a:latin typeface="Nunito"/>
                <a:ea typeface="Nunito"/>
                <a:cs typeface="Nunito"/>
                <a:sym typeface="Nunito"/>
              </a:rPr>
              <a:t>- McKinsey</a:t>
            </a:r>
            <a:endParaRPr sz="1200">
              <a:latin typeface="Nunito"/>
              <a:ea typeface="Nunito"/>
              <a:cs typeface="Nunito"/>
              <a:sym typeface="Nunito"/>
            </a:endParaRPr>
          </a:p>
        </p:txBody>
      </p:sp>
      <p:sp>
        <p:nvSpPr>
          <p:cNvPr id="302" name="Google Shape;302;p33"/>
          <p:cNvSpPr txBox="1"/>
          <p:nvPr/>
        </p:nvSpPr>
        <p:spPr>
          <a:xfrm>
            <a:off x="1188775" y="2886750"/>
            <a:ext cx="283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Nunito"/>
                <a:ea typeface="Nunito"/>
                <a:cs typeface="Nunito"/>
                <a:sym typeface="Nunito"/>
              </a:rPr>
              <a:t>Black entrepreneurs start their businesses with about $35,000 of capital, white entrepreneurs $107,000. [1]</a:t>
            </a:r>
            <a:endParaRPr sz="1200">
              <a:latin typeface="Nunito"/>
              <a:ea typeface="Nunito"/>
              <a:cs typeface="Nunito"/>
              <a:sym typeface="Nunito"/>
            </a:endParaRPr>
          </a:p>
        </p:txBody>
      </p:sp>
      <p:sp>
        <p:nvSpPr>
          <p:cNvPr id="303" name="Google Shape;303;p33"/>
          <p:cNvSpPr txBox="1"/>
          <p:nvPr/>
        </p:nvSpPr>
        <p:spPr>
          <a:xfrm>
            <a:off x="484750" y="341525"/>
            <a:ext cx="81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2000">
              <a:solidFill>
                <a:srgbClr val="434343"/>
              </a:solidFill>
              <a:latin typeface="Nunito"/>
              <a:ea typeface="Nunito"/>
              <a:cs typeface="Nunito"/>
              <a:sym typeface="Nunito"/>
            </a:endParaRPr>
          </a:p>
        </p:txBody>
      </p:sp>
      <p:sp>
        <p:nvSpPr>
          <p:cNvPr id="304" name="Google Shape;304;p33"/>
          <p:cNvSpPr/>
          <p:nvPr/>
        </p:nvSpPr>
        <p:spPr>
          <a:xfrm>
            <a:off x="176245" y="350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txBox="1"/>
          <p:nvPr>
            <p:ph type="title"/>
          </p:nvPr>
        </p:nvSpPr>
        <p:spPr>
          <a:xfrm>
            <a:off x="476100" y="445025"/>
            <a:ext cx="8269500" cy="8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a:solidFill>
                  <a:srgbClr val="434343"/>
                </a:solidFill>
                <a:latin typeface="Montserrat ExtraBold"/>
                <a:ea typeface="Montserrat ExtraBold"/>
                <a:cs typeface="Montserrat ExtraBold"/>
                <a:sym typeface="Montserrat ExtraBold"/>
              </a:rPr>
              <a:t>What does that mean for Black &amp; LatinX </a:t>
            </a:r>
            <a:r>
              <a:rPr lang="en">
                <a:solidFill>
                  <a:srgbClr val="434343"/>
                </a:solidFill>
                <a:latin typeface="Montserrat ExtraBold"/>
                <a:ea typeface="Montserrat ExtraBold"/>
                <a:cs typeface="Montserrat ExtraBold"/>
                <a:sym typeface="Montserrat ExtraBold"/>
              </a:rPr>
              <a:t>small businesses?</a:t>
            </a:r>
            <a:endParaRPr>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000">
              <a:solidFill>
                <a:srgbClr val="434343"/>
              </a:solidFill>
              <a:latin typeface="Montserrat ExtraBold"/>
              <a:ea typeface="Montserrat ExtraBold"/>
              <a:cs typeface="Montserrat ExtraBold"/>
              <a:sym typeface="Montserrat ExtraBold"/>
            </a:endParaRPr>
          </a:p>
        </p:txBody>
      </p:sp>
      <p:sp>
        <p:nvSpPr>
          <p:cNvPr id="306" name="Google Shape;306;p33"/>
          <p:cNvSpPr txBox="1"/>
          <p:nvPr/>
        </p:nvSpPr>
        <p:spPr>
          <a:xfrm>
            <a:off x="1006225" y="1842275"/>
            <a:ext cx="2882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-$72,000</a:t>
            </a:r>
            <a:endParaRPr b="1" sz="4400">
              <a:solidFill>
                <a:srgbClr val="434343"/>
              </a:solidFill>
              <a:latin typeface="Montserrat"/>
              <a:ea typeface="Montserrat"/>
              <a:cs typeface="Montserrat"/>
              <a:sym typeface="Montserrat"/>
            </a:endParaRPr>
          </a:p>
        </p:txBody>
      </p:sp>
      <p:sp>
        <p:nvSpPr>
          <p:cNvPr id="307" name="Google Shape;307;p33"/>
          <p:cNvSpPr txBox="1"/>
          <p:nvPr/>
        </p:nvSpPr>
        <p:spPr>
          <a:xfrm>
            <a:off x="4976475" y="1842275"/>
            <a:ext cx="127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4 %</a:t>
            </a:r>
            <a:endParaRPr b="1" sz="4400">
              <a:solidFill>
                <a:srgbClr val="434343"/>
              </a:solidFill>
              <a:latin typeface="Montserrat"/>
              <a:ea typeface="Montserrat"/>
              <a:cs typeface="Montserrat"/>
              <a:sym typeface="Montserrat"/>
            </a:endParaRPr>
          </a:p>
        </p:txBody>
      </p:sp>
      <p:sp>
        <p:nvSpPr>
          <p:cNvPr id="308" name="Google Shape;308;p33"/>
          <p:cNvSpPr txBox="1"/>
          <p:nvPr/>
        </p:nvSpPr>
        <p:spPr>
          <a:xfrm>
            <a:off x="457200" y="4659175"/>
            <a:ext cx="3323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434343"/>
                </a:solidFill>
              </a:rPr>
              <a:t>[1] </a:t>
            </a:r>
            <a:r>
              <a:rPr lang="en" sz="900" u="sng">
                <a:solidFill>
                  <a:schemeClr val="hlink"/>
                </a:solidFill>
                <a:hlinkClick r:id="rId3"/>
              </a:rPr>
              <a:t>McKinsey</a:t>
            </a:r>
            <a:endParaRPr sz="900">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9E7"/>
        </a:solidFill>
      </p:bgPr>
    </p:bg>
    <p:spTree>
      <p:nvGrpSpPr>
        <p:cNvPr id="312" name="Shape 312"/>
        <p:cNvGrpSpPr/>
        <p:nvPr/>
      </p:nvGrpSpPr>
      <p:grpSpPr>
        <a:xfrm>
          <a:off x="0" y="0"/>
          <a:ext cx="0" cy="0"/>
          <a:chOff x="0" y="0"/>
          <a:chExt cx="0" cy="0"/>
        </a:xfrm>
      </p:grpSpPr>
      <p:sp>
        <p:nvSpPr>
          <p:cNvPr id="313" name="Google Shape;313;p34"/>
          <p:cNvSpPr txBox="1"/>
          <p:nvPr>
            <p:ph type="title"/>
          </p:nvPr>
        </p:nvSpPr>
        <p:spPr>
          <a:xfrm>
            <a:off x="1046625" y="2084550"/>
            <a:ext cx="6929700" cy="9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4800">
                <a:solidFill>
                  <a:srgbClr val="434343"/>
                </a:solidFill>
                <a:latin typeface="Montserrat Black"/>
                <a:ea typeface="Montserrat Black"/>
                <a:cs typeface="Montserrat Black"/>
                <a:sym typeface="Montserrat Black"/>
              </a:rPr>
              <a:t>Opportunity</a:t>
            </a:r>
            <a:endParaRPr sz="4800">
              <a:solidFill>
                <a:srgbClr val="434343"/>
              </a:solidFill>
              <a:latin typeface="Montserrat Black"/>
              <a:ea typeface="Montserrat Black"/>
              <a:cs typeface="Montserrat Black"/>
              <a:sym typeface="Montserrat Black"/>
            </a:endParaRPr>
          </a:p>
          <a:p>
            <a:pPr indent="0" lvl="0" marL="0" rtl="0" algn="l">
              <a:spcBef>
                <a:spcPts val="0"/>
              </a:spcBef>
              <a:spcAft>
                <a:spcPts val="0"/>
              </a:spcAft>
              <a:buSzPts val="990"/>
              <a:buNone/>
            </a:pPr>
            <a:r>
              <a:t/>
            </a:r>
            <a:endParaRPr sz="4800">
              <a:solidFill>
                <a:srgbClr val="434343"/>
              </a:solidFill>
              <a:latin typeface="Montserrat Black"/>
              <a:ea typeface="Montserrat Black"/>
              <a:cs typeface="Montserrat Black"/>
              <a:sym typeface="Montserrat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4486950" y="2218511"/>
            <a:ext cx="28869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solidFill>
                  <a:srgbClr val="434343"/>
                </a:solidFill>
                <a:latin typeface="Nunito"/>
                <a:ea typeface="Nunito"/>
                <a:cs typeface="Nunito"/>
                <a:sym typeface="Nunito"/>
              </a:rPr>
              <a:t>Representation</a:t>
            </a:r>
            <a:endParaRPr b="1" sz="2000">
              <a:solidFill>
                <a:srgbClr val="434343"/>
              </a:solidFill>
              <a:latin typeface="Nunito"/>
              <a:ea typeface="Nunito"/>
              <a:cs typeface="Nunito"/>
              <a:sym typeface="Nunito"/>
            </a:endParaRPr>
          </a:p>
        </p:txBody>
      </p:sp>
      <p:sp>
        <p:nvSpPr>
          <p:cNvPr id="319" name="Google Shape;319;p35"/>
          <p:cNvSpPr txBox="1"/>
          <p:nvPr/>
        </p:nvSpPr>
        <p:spPr>
          <a:xfrm>
            <a:off x="4507475" y="639725"/>
            <a:ext cx="384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Community &amp; </a:t>
            </a:r>
            <a:r>
              <a:rPr b="1" lang="en" sz="2000">
                <a:solidFill>
                  <a:srgbClr val="434343"/>
                </a:solidFill>
                <a:latin typeface="Nunito"/>
                <a:ea typeface="Nunito"/>
                <a:cs typeface="Nunito"/>
                <a:sym typeface="Nunito"/>
              </a:rPr>
              <a:t>Mentorship </a:t>
            </a:r>
            <a:endParaRPr sz="2000"/>
          </a:p>
        </p:txBody>
      </p:sp>
      <p:sp>
        <p:nvSpPr>
          <p:cNvPr id="320" name="Google Shape;320;p35"/>
          <p:cNvSpPr txBox="1"/>
          <p:nvPr/>
        </p:nvSpPr>
        <p:spPr>
          <a:xfrm>
            <a:off x="4507475" y="3760827"/>
            <a:ext cx="434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Upstream solution</a:t>
            </a:r>
            <a:endParaRPr sz="2000"/>
          </a:p>
        </p:txBody>
      </p:sp>
      <p:sp>
        <p:nvSpPr>
          <p:cNvPr id="321" name="Google Shape;321;p35"/>
          <p:cNvSpPr/>
          <p:nvPr/>
        </p:nvSpPr>
        <p:spPr>
          <a:xfrm>
            <a:off x="0" y="8050"/>
            <a:ext cx="3622500" cy="5143500"/>
          </a:xfrm>
          <a:prstGeom prst="rect">
            <a:avLst/>
          </a:pr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nvSpPr>
        <p:spPr>
          <a:xfrm>
            <a:off x="311250" y="1055950"/>
            <a:ext cx="24591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600">
                <a:solidFill>
                  <a:srgbClr val="0CA99E"/>
                </a:solidFill>
                <a:latin typeface="Montserrat ExtraBold"/>
                <a:ea typeface="Montserrat ExtraBold"/>
                <a:cs typeface="Montserrat ExtraBold"/>
                <a:sym typeface="Montserrat ExtraBold"/>
              </a:rPr>
              <a:t>3</a:t>
            </a:r>
            <a:r>
              <a:rPr lang="en" sz="2400">
                <a:solidFill>
                  <a:srgbClr val="434343"/>
                </a:solidFill>
                <a:latin typeface="Montserrat ExtraBold"/>
                <a:ea typeface="Montserrat ExtraBold"/>
                <a:cs typeface="Montserrat ExtraBold"/>
                <a:sym typeface="Montserrat ExtraBold"/>
              </a:rPr>
              <a:t> Opportunity Gaps Identified</a:t>
            </a:r>
            <a:endParaRPr sz="2400">
              <a:latin typeface="Montserrat ExtraBold"/>
              <a:ea typeface="Montserrat ExtraBold"/>
              <a:cs typeface="Montserrat ExtraBold"/>
              <a:sym typeface="Montserrat ExtraBold"/>
            </a:endParaRPr>
          </a:p>
        </p:txBody>
      </p:sp>
      <p:sp>
        <p:nvSpPr>
          <p:cNvPr id="323" name="Google Shape;323;p35"/>
          <p:cNvSpPr/>
          <p:nvPr/>
        </p:nvSpPr>
        <p:spPr>
          <a:xfrm>
            <a:off x="3098600" y="639724"/>
            <a:ext cx="993300" cy="993300"/>
          </a:xfrm>
          <a:prstGeom prst="ellipse">
            <a:avLst/>
          </a:prstGeom>
          <a:solidFill>
            <a:srgbClr val="B4D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3098600" y="2200279"/>
            <a:ext cx="993300" cy="993300"/>
          </a:xfrm>
          <a:prstGeom prst="ellipse">
            <a:avLst/>
          </a:prstGeom>
          <a:solidFill>
            <a:srgbClr val="B4D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3098600" y="3760819"/>
            <a:ext cx="993300" cy="993300"/>
          </a:xfrm>
          <a:prstGeom prst="ellipse">
            <a:avLst/>
          </a:prstGeom>
          <a:solidFill>
            <a:srgbClr val="B4D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5"/>
          <p:cNvPicPr preferRelativeResize="0"/>
          <p:nvPr/>
        </p:nvPicPr>
        <p:blipFill>
          <a:blip r:embed="rId3">
            <a:alphaModFix amt="86000"/>
          </a:blip>
          <a:stretch>
            <a:fillRect/>
          </a:stretch>
        </p:blipFill>
        <p:spPr>
          <a:xfrm>
            <a:off x="3278382" y="2376040"/>
            <a:ext cx="633905" cy="633916"/>
          </a:xfrm>
          <a:prstGeom prst="rect">
            <a:avLst/>
          </a:prstGeom>
          <a:noFill/>
          <a:ln>
            <a:noFill/>
          </a:ln>
        </p:spPr>
      </p:pic>
      <p:pic>
        <p:nvPicPr>
          <p:cNvPr id="327" name="Google Shape;327;p35"/>
          <p:cNvPicPr preferRelativeResize="0"/>
          <p:nvPr/>
        </p:nvPicPr>
        <p:blipFill>
          <a:blip r:embed="rId4">
            <a:alphaModFix amt="86000"/>
          </a:blip>
          <a:stretch>
            <a:fillRect/>
          </a:stretch>
        </p:blipFill>
        <p:spPr>
          <a:xfrm>
            <a:off x="3346857" y="887989"/>
            <a:ext cx="496932" cy="496922"/>
          </a:xfrm>
          <a:prstGeom prst="rect">
            <a:avLst/>
          </a:prstGeom>
          <a:noFill/>
          <a:ln>
            <a:noFill/>
          </a:ln>
        </p:spPr>
      </p:pic>
      <p:sp>
        <p:nvSpPr>
          <p:cNvPr id="328" name="Google Shape;328;p35"/>
          <p:cNvSpPr txBox="1"/>
          <p:nvPr/>
        </p:nvSpPr>
        <p:spPr>
          <a:xfrm>
            <a:off x="4562375" y="1055961"/>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Nunito"/>
                <a:ea typeface="Nunito"/>
                <a:cs typeface="Nunito"/>
                <a:sym typeface="Nunito"/>
              </a:rPr>
              <a:t>Personal, professional, financial</a:t>
            </a:r>
            <a:endParaRPr/>
          </a:p>
        </p:txBody>
      </p:sp>
      <p:sp>
        <p:nvSpPr>
          <p:cNvPr id="329" name="Google Shape;329;p35"/>
          <p:cNvSpPr txBox="1"/>
          <p:nvPr/>
        </p:nvSpPr>
        <p:spPr>
          <a:xfrm>
            <a:off x="4507475" y="2632550"/>
            <a:ext cx="384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Nunito"/>
                <a:ea typeface="Nunito"/>
                <a:cs typeface="Nunito"/>
                <a:sym typeface="Nunito"/>
              </a:rPr>
              <a:t>Connecting with success stories &amp; role models</a:t>
            </a:r>
            <a:endParaRPr/>
          </a:p>
        </p:txBody>
      </p:sp>
      <p:sp>
        <p:nvSpPr>
          <p:cNvPr id="330" name="Google Shape;330;p35"/>
          <p:cNvSpPr txBox="1"/>
          <p:nvPr/>
        </p:nvSpPr>
        <p:spPr>
          <a:xfrm>
            <a:off x="4507475" y="4138536"/>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Nunito"/>
                <a:ea typeface="Nunito"/>
                <a:cs typeface="Nunito"/>
                <a:sym typeface="Nunito"/>
              </a:rPr>
              <a:t>NFCC’s point of intervention in the independent worker journey</a:t>
            </a:r>
            <a:endParaRPr/>
          </a:p>
        </p:txBody>
      </p:sp>
      <p:pic>
        <p:nvPicPr>
          <p:cNvPr id="331" name="Google Shape;331;p35"/>
          <p:cNvPicPr preferRelativeResize="0"/>
          <p:nvPr/>
        </p:nvPicPr>
        <p:blipFill rotWithShape="1">
          <a:blip r:embed="rId5">
            <a:alphaModFix/>
          </a:blip>
          <a:srcRect b="25484" l="0" r="0" t="0"/>
          <a:stretch/>
        </p:blipFill>
        <p:spPr>
          <a:xfrm>
            <a:off x="3106850" y="3785370"/>
            <a:ext cx="993300" cy="7401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p:nvPr/>
        </p:nvSpPr>
        <p:spPr>
          <a:xfrm>
            <a:off x="250" y="1997150"/>
            <a:ext cx="9170325" cy="3146249"/>
          </a:xfrm>
          <a:custGeom>
            <a:rect b="b" l="l" r="r" t="t"/>
            <a:pathLst>
              <a:path extrusionOk="0" h="117826" w="366813">
                <a:moveTo>
                  <a:pt x="0" y="0"/>
                </a:moveTo>
                <a:lnTo>
                  <a:pt x="123148" y="0"/>
                </a:lnTo>
                <a:lnTo>
                  <a:pt x="179457" y="34734"/>
                </a:lnTo>
                <a:lnTo>
                  <a:pt x="366284" y="35786"/>
                </a:lnTo>
                <a:lnTo>
                  <a:pt x="366813" y="117826"/>
                </a:lnTo>
                <a:lnTo>
                  <a:pt x="0" y="117826"/>
                </a:lnTo>
                <a:close/>
              </a:path>
            </a:pathLst>
          </a:custGeom>
          <a:solidFill>
            <a:srgbClr val="CDE9E7"/>
          </a:solidFill>
          <a:ln>
            <a:noFill/>
          </a:ln>
        </p:spPr>
      </p:sp>
      <p:sp>
        <p:nvSpPr>
          <p:cNvPr id="337" name="Google Shape;337;p36"/>
          <p:cNvSpPr txBox="1"/>
          <p:nvPr>
            <p:ph type="title"/>
          </p:nvPr>
        </p:nvSpPr>
        <p:spPr>
          <a:xfrm>
            <a:off x="5795425" y="4416664"/>
            <a:ext cx="2869200" cy="4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rgbClr val="434343"/>
                </a:solidFill>
                <a:latin typeface="Nunito"/>
                <a:ea typeface="Nunito"/>
                <a:cs typeface="Nunito"/>
                <a:sym typeface="Nunito"/>
              </a:rPr>
              <a:t>Debt Management Plan</a:t>
            </a:r>
            <a:endParaRPr b="1" sz="1800">
              <a:solidFill>
                <a:srgbClr val="434343"/>
              </a:solidFill>
              <a:latin typeface="Nunito"/>
              <a:ea typeface="Nunito"/>
              <a:cs typeface="Nunito"/>
              <a:sym typeface="Nunito"/>
            </a:endParaRPr>
          </a:p>
        </p:txBody>
      </p:sp>
      <p:sp>
        <p:nvSpPr>
          <p:cNvPr id="338" name="Google Shape;338;p36"/>
          <p:cNvSpPr txBox="1"/>
          <p:nvPr>
            <p:ph type="title"/>
          </p:nvPr>
        </p:nvSpPr>
        <p:spPr>
          <a:xfrm>
            <a:off x="5795425" y="3168464"/>
            <a:ext cx="2869200" cy="4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rgbClr val="434343"/>
                </a:solidFill>
                <a:latin typeface="Nunito"/>
                <a:ea typeface="Nunito"/>
                <a:cs typeface="Nunito"/>
                <a:sym typeface="Nunito"/>
              </a:rPr>
              <a:t>Maintain self-efficacy </a:t>
            </a:r>
            <a:endParaRPr b="1" sz="1800">
              <a:solidFill>
                <a:srgbClr val="434343"/>
              </a:solidFill>
              <a:latin typeface="Nunito"/>
              <a:ea typeface="Nunito"/>
              <a:cs typeface="Nunito"/>
              <a:sym typeface="Nunito"/>
            </a:endParaRPr>
          </a:p>
          <a:p>
            <a:pPr indent="0" lvl="0" marL="0" rtl="0" algn="l">
              <a:spcBef>
                <a:spcPts val="0"/>
              </a:spcBef>
              <a:spcAft>
                <a:spcPts val="0"/>
              </a:spcAft>
              <a:buSzPts val="1100"/>
              <a:buNone/>
            </a:pPr>
            <a:r>
              <a:rPr b="1" lang="en" sz="1800">
                <a:solidFill>
                  <a:srgbClr val="434343"/>
                </a:solidFill>
                <a:latin typeface="Nunito"/>
                <a:ea typeface="Nunito"/>
                <a:cs typeface="Nunito"/>
                <a:sym typeface="Nunito"/>
              </a:rPr>
              <a:t>through NFCC support</a:t>
            </a:r>
            <a:endParaRPr b="1" sz="1800">
              <a:solidFill>
                <a:srgbClr val="434343"/>
              </a:solidFill>
              <a:latin typeface="Nunito"/>
              <a:ea typeface="Nunito"/>
              <a:cs typeface="Nunito"/>
              <a:sym typeface="Nunito"/>
            </a:endParaRPr>
          </a:p>
        </p:txBody>
      </p:sp>
      <p:sp>
        <p:nvSpPr>
          <p:cNvPr id="339" name="Google Shape;339;p36"/>
          <p:cNvSpPr txBox="1"/>
          <p:nvPr>
            <p:ph type="title"/>
          </p:nvPr>
        </p:nvSpPr>
        <p:spPr>
          <a:xfrm>
            <a:off x="855350" y="3421000"/>
            <a:ext cx="2503200" cy="1017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434343"/>
                </a:solidFill>
                <a:latin typeface="Nunito"/>
                <a:ea typeface="Nunito"/>
                <a:cs typeface="Nunito"/>
                <a:sym typeface="Nunito"/>
              </a:rPr>
              <a:t>Mentorship</a:t>
            </a:r>
            <a:endParaRPr b="1" sz="2200">
              <a:solidFill>
                <a:srgbClr val="434343"/>
              </a:solidFill>
              <a:latin typeface="Nunito"/>
              <a:ea typeface="Nunito"/>
              <a:cs typeface="Nunito"/>
              <a:sym typeface="Nunito"/>
            </a:endParaRPr>
          </a:p>
          <a:p>
            <a:pPr indent="0" lvl="0" marL="0" rtl="0" algn="ctr">
              <a:lnSpc>
                <a:spcPct val="115000"/>
              </a:lnSpc>
              <a:spcBef>
                <a:spcPts val="0"/>
              </a:spcBef>
              <a:spcAft>
                <a:spcPts val="0"/>
              </a:spcAft>
              <a:buNone/>
            </a:pPr>
            <a:r>
              <a:rPr b="1" lang="en" sz="2200">
                <a:solidFill>
                  <a:srgbClr val="434343"/>
                </a:solidFill>
                <a:latin typeface="Nunito"/>
                <a:ea typeface="Nunito"/>
                <a:cs typeface="Nunito"/>
                <a:sym typeface="Nunito"/>
              </a:rPr>
              <a:t>&amp;</a:t>
            </a:r>
            <a:endParaRPr b="1" sz="2200">
              <a:solidFill>
                <a:srgbClr val="434343"/>
              </a:solidFill>
              <a:latin typeface="Nunito"/>
              <a:ea typeface="Nunito"/>
              <a:cs typeface="Nunito"/>
              <a:sym typeface="Nunito"/>
            </a:endParaRPr>
          </a:p>
          <a:p>
            <a:pPr indent="0" lvl="0" marL="0" rtl="0" algn="ctr">
              <a:lnSpc>
                <a:spcPct val="115000"/>
              </a:lnSpc>
              <a:spcBef>
                <a:spcPts val="0"/>
              </a:spcBef>
              <a:spcAft>
                <a:spcPts val="0"/>
              </a:spcAft>
              <a:buNone/>
            </a:pPr>
            <a:r>
              <a:rPr b="1" lang="en" sz="2200">
                <a:solidFill>
                  <a:srgbClr val="434343"/>
                </a:solidFill>
                <a:latin typeface="Nunito"/>
                <a:ea typeface="Nunito"/>
                <a:cs typeface="Nunito"/>
                <a:sym typeface="Nunito"/>
              </a:rPr>
              <a:t>Community</a:t>
            </a:r>
            <a:endParaRPr b="1" sz="2200">
              <a:solidFill>
                <a:srgbClr val="434343"/>
              </a:solidFill>
              <a:latin typeface="Nunito"/>
              <a:ea typeface="Nunito"/>
              <a:cs typeface="Nunito"/>
              <a:sym typeface="Nunito"/>
            </a:endParaRPr>
          </a:p>
        </p:txBody>
      </p:sp>
      <p:sp>
        <p:nvSpPr>
          <p:cNvPr id="340" name="Google Shape;340;p36"/>
          <p:cNvSpPr txBox="1"/>
          <p:nvPr>
            <p:ph type="title"/>
          </p:nvPr>
        </p:nvSpPr>
        <p:spPr>
          <a:xfrm>
            <a:off x="1091900" y="1357250"/>
            <a:ext cx="2030100" cy="487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Montserrat ExtraBold"/>
                <a:ea typeface="Montserrat ExtraBold"/>
                <a:cs typeface="Montserrat ExtraBold"/>
                <a:sym typeface="Montserrat ExtraBold"/>
              </a:rPr>
              <a:t>Upstream</a:t>
            </a:r>
            <a:endParaRPr sz="2200">
              <a:solidFill>
                <a:srgbClr val="000000"/>
              </a:solidFill>
              <a:latin typeface="Montserrat ExtraBold"/>
              <a:ea typeface="Montserrat ExtraBold"/>
              <a:cs typeface="Montserrat ExtraBold"/>
              <a:sym typeface="Montserrat ExtraBold"/>
            </a:endParaRPr>
          </a:p>
        </p:txBody>
      </p:sp>
      <p:sp>
        <p:nvSpPr>
          <p:cNvPr id="341" name="Google Shape;341;p36"/>
          <p:cNvSpPr txBox="1"/>
          <p:nvPr>
            <p:ph type="title"/>
          </p:nvPr>
        </p:nvSpPr>
        <p:spPr>
          <a:xfrm>
            <a:off x="5592900" y="2271625"/>
            <a:ext cx="2252700" cy="487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Montserrat ExtraBold"/>
                <a:ea typeface="Montserrat ExtraBold"/>
                <a:cs typeface="Montserrat ExtraBold"/>
                <a:sym typeface="Montserrat ExtraBold"/>
              </a:rPr>
              <a:t>Downstream</a:t>
            </a:r>
            <a:endParaRPr sz="2200">
              <a:solidFill>
                <a:srgbClr val="000000"/>
              </a:solidFill>
              <a:latin typeface="Montserrat ExtraBold"/>
              <a:ea typeface="Montserrat ExtraBold"/>
              <a:cs typeface="Montserrat ExtraBold"/>
              <a:sym typeface="Montserrat ExtraBold"/>
            </a:endParaRPr>
          </a:p>
        </p:txBody>
      </p:sp>
      <p:sp>
        <p:nvSpPr>
          <p:cNvPr id="342" name="Google Shape;342;p36"/>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txBox="1"/>
          <p:nvPr/>
        </p:nvSpPr>
        <p:spPr>
          <a:xfrm>
            <a:off x="457200" y="457200"/>
            <a:ext cx="748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434343"/>
                </a:solidFill>
                <a:latin typeface="Montserrat ExtraBold"/>
                <a:ea typeface="Montserrat ExtraBold"/>
                <a:cs typeface="Montserrat ExtraBold"/>
                <a:sym typeface="Montserrat ExtraBold"/>
              </a:rPr>
              <a:t>NFCC </a:t>
            </a:r>
            <a:r>
              <a:rPr lang="en" sz="2800">
                <a:solidFill>
                  <a:srgbClr val="434343"/>
                </a:solidFill>
                <a:latin typeface="Montserrat ExtraBold"/>
                <a:ea typeface="Montserrat ExtraBold"/>
                <a:cs typeface="Montserrat ExtraBold"/>
                <a:sym typeface="Montserrat ExtraBold"/>
              </a:rPr>
              <a:t>Awareness</a:t>
            </a:r>
            <a:endParaRPr sz="2800">
              <a:solidFill>
                <a:srgbClr val="434343"/>
              </a:solidFill>
              <a:latin typeface="Montserrat ExtraBold"/>
              <a:ea typeface="Montserrat ExtraBold"/>
              <a:cs typeface="Montserrat ExtraBold"/>
              <a:sym typeface="Montserrat ExtraBold"/>
            </a:endParaRPr>
          </a:p>
        </p:txBody>
      </p:sp>
      <p:pic>
        <p:nvPicPr>
          <p:cNvPr id="344" name="Google Shape;344;p36"/>
          <p:cNvPicPr preferRelativeResize="0"/>
          <p:nvPr/>
        </p:nvPicPr>
        <p:blipFill>
          <a:blip r:embed="rId3">
            <a:alphaModFix/>
          </a:blip>
          <a:stretch>
            <a:fillRect/>
          </a:stretch>
        </p:blipFill>
        <p:spPr>
          <a:xfrm>
            <a:off x="1210413" y="2389225"/>
            <a:ext cx="1793075" cy="1152700"/>
          </a:xfrm>
          <a:prstGeom prst="rect">
            <a:avLst/>
          </a:prstGeom>
          <a:noFill/>
          <a:ln>
            <a:noFill/>
          </a:ln>
        </p:spPr>
      </p:pic>
      <p:pic>
        <p:nvPicPr>
          <p:cNvPr id="345" name="Google Shape;345;p36"/>
          <p:cNvPicPr preferRelativeResize="0"/>
          <p:nvPr/>
        </p:nvPicPr>
        <p:blipFill>
          <a:blip r:embed="rId3">
            <a:alphaModFix/>
          </a:blip>
          <a:stretch>
            <a:fillRect/>
          </a:stretch>
        </p:blipFill>
        <p:spPr>
          <a:xfrm>
            <a:off x="4796718" y="3286432"/>
            <a:ext cx="770100" cy="495068"/>
          </a:xfrm>
          <a:prstGeom prst="rect">
            <a:avLst/>
          </a:prstGeom>
          <a:noFill/>
          <a:ln>
            <a:noFill/>
          </a:ln>
        </p:spPr>
      </p:pic>
      <p:sp>
        <p:nvSpPr>
          <p:cNvPr id="346" name="Google Shape;346;p36"/>
          <p:cNvSpPr txBox="1"/>
          <p:nvPr>
            <p:ph type="title"/>
          </p:nvPr>
        </p:nvSpPr>
        <p:spPr>
          <a:xfrm>
            <a:off x="4646875" y="4293325"/>
            <a:ext cx="1069800" cy="66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1400">
                <a:solidFill>
                  <a:srgbClr val="1C4587"/>
                </a:solidFill>
                <a:latin typeface="Roboto"/>
                <a:ea typeface="Roboto"/>
                <a:cs typeface="Roboto"/>
                <a:sym typeface="Roboto"/>
              </a:rPr>
              <a:t>MEMBER </a:t>
            </a:r>
            <a:br>
              <a:rPr lang="en" sz="1400">
                <a:solidFill>
                  <a:srgbClr val="1C4587"/>
                </a:solidFill>
                <a:latin typeface="Roboto"/>
                <a:ea typeface="Roboto"/>
                <a:cs typeface="Roboto"/>
                <a:sym typeface="Roboto"/>
              </a:rPr>
            </a:br>
            <a:r>
              <a:rPr lang="en" sz="1400">
                <a:solidFill>
                  <a:srgbClr val="1C4587"/>
                </a:solidFill>
                <a:latin typeface="Roboto"/>
                <a:ea typeface="Roboto"/>
                <a:cs typeface="Roboto"/>
                <a:sym typeface="Roboto"/>
              </a:rPr>
              <a:t>AGENCIES</a:t>
            </a:r>
            <a:endParaRPr sz="1400">
              <a:solidFill>
                <a:srgbClr val="1C4587"/>
              </a:solidFill>
              <a:latin typeface="Roboto"/>
              <a:ea typeface="Roboto"/>
              <a:cs typeface="Roboto"/>
              <a:sym typeface="Roboto"/>
            </a:endParaRPr>
          </a:p>
        </p:txBody>
      </p:sp>
      <p:cxnSp>
        <p:nvCxnSpPr>
          <p:cNvPr id="347" name="Google Shape;347;p36"/>
          <p:cNvCxnSpPr/>
          <p:nvPr/>
        </p:nvCxnSpPr>
        <p:spPr>
          <a:xfrm>
            <a:off x="4499825" y="4066125"/>
            <a:ext cx="4657500" cy="0"/>
          </a:xfrm>
          <a:prstGeom prst="straightConnector1">
            <a:avLst/>
          </a:prstGeom>
          <a:noFill/>
          <a:ln cap="flat" cmpd="sng" w="38100">
            <a:solidFill>
              <a:srgbClr val="85C0BC"/>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7"/>
          <p:cNvPicPr preferRelativeResize="0"/>
          <p:nvPr/>
        </p:nvPicPr>
        <p:blipFill>
          <a:blip r:embed="rId3">
            <a:alphaModFix/>
          </a:blip>
          <a:stretch>
            <a:fillRect/>
          </a:stretch>
        </p:blipFill>
        <p:spPr>
          <a:xfrm>
            <a:off x="4250050" y="2285775"/>
            <a:ext cx="4002573" cy="2857851"/>
          </a:xfrm>
          <a:prstGeom prst="rect">
            <a:avLst/>
          </a:prstGeom>
          <a:noFill/>
          <a:ln>
            <a:noFill/>
          </a:ln>
        </p:spPr>
      </p:pic>
      <p:sp>
        <p:nvSpPr>
          <p:cNvPr id="353" name="Google Shape;353;p37"/>
          <p:cNvSpPr/>
          <p:nvPr/>
        </p:nvSpPr>
        <p:spPr>
          <a:xfrm rot="8100000">
            <a:off x="5912609" y="2385177"/>
            <a:ext cx="384808" cy="384808"/>
          </a:xfrm>
          <a:prstGeom prst="teardrop">
            <a:avLst>
              <a:gd fmla="val 12629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0" y="125"/>
            <a:ext cx="4236600" cy="5143500"/>
          </a:xfrm>
          <a:prstGeom prst="rect">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nvSpPr>
        <p:spPr>
          <a:xfrm>
            <a:off x="195450" y="663325"/>
            <a:ext cx="33852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0CA99E"/>
                </a:solidFill>
                <a:latin typeface="Nunito"/>
                <a:ea typeface="Nunito"/>
                <a:cs typeface="Nunito"/>
                <a:sym typeface="Nunito"/>
              </a:rPr>
              <a:t>For</a:t>
            </a:r>
            <a:r>
              <a:rPr b="1" lang="en" sz="1600">
                <a:solidFill>
                  <a:srgbClr val="0CA99E"/>
                </a:solidFill>
                <a:latin typeface="Nunito"/>
                <a:ea typeface="Nunito"/>
                <a:cs typeface="Nunito"/>
                <a:sym typeface="Nunito"/>
              </a:rPr>
              <a:t> Independent workers, </a:t>
            </a:r>
            <a:r>
              <a:rPr b="1" lang="en" sz="1600">
                <a:solidFill>
                  <a:srgbClr val="434343"/>
                </a:solidFill>
                <a:latin typeface="Nunito"/>
                <a:ea typeface="Nunito"/>
                <a:cs typeface="Nunito"/>
                <a:sym typeface="Nunito"/>
              </a:rPr>
              <a:t>we </a:t>
            </a:r>
            <a:r>
              <a:rPr b="1" lang="en" sz="1600">
                <a:solidFill>
                  <a:srgbClr val="434343"/>
                </a:solidFill>
                <a:latin typeface="Nunito"/>
                <a:ea typeface="Nunito"/>
                <a:cs typeface="Nunito"/>
                <a:sym typeface="Nunito"/>
              </a:rPr>
              <a:t>ho</a:t>
            </a:r>
            <a:r>
              <a:rPr b="1" lang="en" sz="1600">
                <a:solidFill>
                  <a:srgbClr val="434343"/>
                </a:solidFill>
                <a:latin typeface="Nunito"/>
                <a:ea typeface="Nunito"/>
                <a:cs typeface="Nunito"/>
                <a:sym typeface="Nunito"/>
              </a:rPr>
              <a:t>pe to mo</a:t>
            </a:r>
            <a:r>
              <a:rPr b="1" lang="en" sz="1600">
                <a:solidFill>
                  <a:srgbClr val="434343"/>
                </a:solidFill>
                <a:latin typeface="Nunito"/>
                <a:ea typeface="Nunito"/>
                <a:cs typeface="Nunito"/>
                <a:sym typeface="Nunito"/>
              </a:rPr>
              <a:t>ve from a NFCC path that begins with a </a:t>
            </a:r>
            <a:r>
              <a:rPr b="1" lang="en" sz="1600">
                <a:solidFill>
                  <a:srgbClr val="434343"/>
                </a:solidFill>
                <a:latin typeface="Nunito"/>
                <a:ea typeface="Nunito"/>
                <a:cs typeface="Nunito"/>
                <a:sym typeface="Nunito"/>
              </a:rPr>
              <a:t>Debt Management plan</a:t>
            </a:r>
            <a:r>
              <a:rPr b="1" lang="en" sz="1600">
                <a:solidFill>
                  <a:srgbClr val="434343"/>
                </a:solidFill>
                <a:latin typeface="Nunito"/>
                <a:ea typeface="Nunito"/>
                <a:cs typeface="Nunito"/>
                <a:sym typeface="Nunito"/>
              </a:rPr>
              <a:t>....</a:t>
            </a:r>
            <a:endParaRPr b="1" sz="1600">
              <a:solidFill>
                <a:srgbClr val="434343"/>
              </a:solidFill>
              <a:latin typeface="Nunito"/>
              <a:ea typeface="Nunito"/>
              <a:cs typeface="Nunito"/>
              <a:sym typeface="Nunito"/>
            </a:endParaRPr>
          </a:p>
        </p:txBody>
      </p:sp>
      <p:sp>
        <p:nvSpPr>
          <p:cNvPr id="356" name="Google Shape;356;p37"/>
          <p:cNvSpPr txBox="1"/>
          <p:nvPr/>
        </p:nvSpPr>
        <p:spPr>
          <a:xfrm>
            <a:off x="4557175" y="663325"/>
            <a:ext cx="42366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34343"/>
                </a:solidFill>
                <a:latin typeface="Nunito"/>
                <a:ea typeface="Nunito"/>
                <a:cs typeface="Nunito"/>
                <a:sym typeface="Nunito"/>
              </a:rPr>
              <a:t>….to a superhighway where a </a:t>
            </a:r>
            <a:r>
              <a:rPr b="1" lang="en" sz="1800">
                <a:solidFill>
                  <a:srgbClr val="434343"/>
                </a:solidFill>
                <a:latin typeface="Nunito"/>
                <a:ea typeface="Nunito"/>
                <a:cs typeface="Nunito"/>
                <a:sym typeface="Nunito"/>
              </a:rPr>
              <a:t>DMP</a:t>
            </a:r>
            <a:r>
              <a:rPr b="1" lang="en" sz="1800">
                <a:solidFill>
                  <a:srgbClr val="434343"/>
                </a:solidFill>
                <a:latin typeface="Nunito"/>
                <a:ea typeface="Nunito"/>
                <a:cs typeface="Nunito"/>
                <a:sym typeface="Nunito"/>
              </a:rPr>
              <a:t> is just a potential pit stop for </a:t>
            </a:r>
            <a:r>
              <a:rPr b="1" lang="en" sz="1800">
                <a:solidFill>
                  <a:srgbClr val="434343"/>
                </a:solidFill>
                <a:latin typeface="Nunito"/>
                <a:ea typeface="Nunito"/>
                <a:cs typeface="Nunito"/>
                <a:sym typeface="Nunito"/>
              </a:rPr>
              <a:t>financial wellness.</a:t>
            </a:r>
            <a:endParaRPr b="1" sz="1800">
              <a:solidFill>
                <a:srgbClr val="434343"/>
              </a:solidFill>
              <a:latin typeface="Nunito"/>
              <a:ea typeface="Nunito"/>
              <a:cs typeface="Nunito"/>
              <a:sym typeface="Nunito"/>
            </a:endParaRPr>
          </a:p>
        </p:txBody>
      </p:sp>
      <p:grpSp>
        <p:nvGrpSpPr>
          <p:cNvPr id="357" name="Google Shape;357;p37"/>
          <p:cNvGrpSpPr/>
          <p:nvPr/>
        </p:nvGrpSpPr>
        <p:grpSpPr>
          <a:xfrm>
            <a:off x="7400900" y="1670024"/>
            <a:ext cx="750000" cy="703823"/>
            <a:chOff x="6486500" y="1670024"/>
            <a:chExt cx="750000" cy="703823"/>
          </a:xfrm>
        </p:grpSpPr>
        <p:cxnSp>
          <p:nvCxnSpPr>
            <p:cNvPr id="358" name="Google Shape;358;p37"/>
            <p:cNvCxnSpPr/>
            <p:nvPr/>
          </p:nvCxnSpPr>
          <p:spPr>
            <a:xfrm>
              <a:off x="6861400" y="2015047"/>
              <a:ext cx="0" cy="358800"/>
            </a:xfrm>
            <a:prstGeom prst="straightConnector1">
              <a:avLst/>
            </a:prstGeom>
            <a:noFill/>
            <a:ln cap="flat" cmpd="sng" w="28575">
              <a:solidFill>
                <a:srgbClr val="0CA99E"/>
              </a:solidFill>
              <a:prstDash val="solid"/>
              <a:round/>
              <a:headEnd len="med" w="med" type="none"/>
              <a:tailEnd len="med" w="med" type="none"/>
            </a:ln>
          </p:spPr>
        </p:cxnSp>
        <p:sp>
          <p:nvSpPr>
            <p:cNvPr id="359" name="Google Shape;359;p37"/>
            <p:cNvSpPr/>
            <p:nvPr/>
          </p:nvSpPr>
          <p:spPr>
            <a:xfrm>
              <a:off x="6486500" y="1670024"/>
              <a:ext cx="750000" cy="344700"/>
            </a:xfrm>
            <a:prstGeom prst="rect">
              <a:avLst/>
            </a:prstGeom>
            <a:solidFill>
              <a:srgbClr val="0CA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Financial Wellness</a:t>
              </a:r>
              <a:endParaRPr b="1" sz="1000">
                <a:solidFill>
                  <a:srgbClr val="FFFFFF"/>
                </a:solidFill>
                <a:latin typeface="Roboto"/>
                <a:ea typeface="Roboto"/>
                <a:cs typeface="Roboto"/>
                <a:sym typeface="Roboto"/>
              </a:endParaRPr>
            </a:p>
          </p:txBody>
        </p:sp>
      </p:grpSp>
      <p:sp>
        <p:nvSpPr>
          <p:cNvPr id="360" name="Google Shape;360;p37"/>
          <p:cNvSpPr txBox="1"/>
          <p:nvPr/>
        </p:nvSpPr>
        <p:spPr>
          <a:xfrm>
            <a:off x="7118974" y="2856838"/>
            <a:ext cx="75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434343"/>
                </a:solidFill>
                <a:latin typeface="Nunito"/>
                <a:ea typeface="Nunito"/>
                <a:cs typeface="Nunito"/>
                <a:sym typeface="Nunito"/>
              </a:rPr>
              <a:t>DMP?</a:t>
            </a:r>
            <a:endParaRPr b="1" sz="1500">
              <a:solidFill>
                <a:srgbClr val="434343"/>
              </a:solidFill>
              <a:latin typeface="Nunito"/>
              <a:ea typeface="Nunito"/>
              <a:cs typeface="Nunito"/>
              <a:sym typeface="Nunito"/>
            </a:endParaRPr>
          </a:p>
        </p:txBody>
      </p:sp>
      <p:grpSp>
        <p:nvGrpSpPr>
          <p:cNvPr id="361" name="Google Shape;361;p37"/>
          <p:cNvGrpSpPr/>
          <p:nvPr/>
        </p:nvGrpSpPr>
        <p:grpSpPr>
          <a:xfrm>
            <a:off x="7197127" y="3165860"/>
            <a:ext cx="544202" cy="544202"/>
            <a:chOff x="7759402" y="2881924"/>
            <a:chExt cx="660600" cy="660600"/>
          </a:xfrm>
        </p:grpSpPr>
        <p:sp>
          <p:nvSpPr>
            <p:cNvPr id="362" name="Google Shape;362;p37"/>
            <p:cNvSpPr/>
            <p:nvPr/>
          </p:nvSpPr>
          <p:spPr>
            <a:xfrm rot="8100000">
              <a:off x="7856145" y="2978666"/>
              <a:ext cx="467115" cy="467115"/>
            </a:xfrm>
            <a:prstGeom prst="teardrop">
              <a:avLst>
                <a:gd fmla="val 126290" name="adj"/>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7958987" y="3081584"/>
              <a:ext cx="261300" cy="26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7"/>
          <p:cNvSpPr txBox="1"/>
          <p:nvPr/>
        </p:nvSpPr>
        <p:spPr>
          <a:xfrm>
            <a:off x="4262750" y="2704175"/>
            <a:ext cx="154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Nunito"/>
                <a:ea typeface="Nunito"/>
                <a:cs typeface="Nunito"/>
                <a:sym typeface="Nunito"/>
              </a:rPr>
              <a:t>Community</a:t>
            </a:r>
            <a:endParaRPr b="1" sz="1600">
              <a:solidFill>
                <a:srgbClr val="434343"/>
              </a:solidFill>
              <a:latin typeface="Nunito"/>
              <a:ea typeface="Nunito"/>
              <a:cs typeface="Nunito"/>
              <a:sym typeface="Nunito"/>
            </a:endParaRPr>
          </a:p>
        </p:txBody>
      </p:sp>
      <p:grpSp>
        <p:nvGrpSpPr>
          <p:cNvPr id="365" name="Google Shape;365;p37"/>
          <p:cNvGrpSpPr/>
          <p:nvPr/>
        </p:nvGrpSpPr>
        <p:grpSpPr>
          <a:xfrm>
            <a:off x="4599162" y="3008456"/>
            <a:ext cx="544200" cy="544200"/>
            <a:chOff x="4702937" y="2373881"/>
            <a:chExt cx="544200" cy="544200"/>
          </a:xfrm>
        </p:grpSpPr>
        <p:sp>
          <p:nvSpPr>
            <p:cNvPr id="366" name="Google Shape;366;p37"/>
            <p:cNvSpPr/>
            <p:nvPr/>
          </p:nvSpPr>
          <p:spPr>
            <a:xfrm rot="8100000">
              <a:off x="4782634" y="2453577"/>
              <a:ext cx="384808" cy="384808"/>
            </a:xfrm>
            <a:prstGeom prst="teardrop">
              <a:avLst>
                <a:gd fmla="val 12629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4867590" y="2538428"/>
              <a:ext cx="215100" cy="21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37"/>
          <p:cNvCxnSpPr>
            <a:stCxn id="369" idx="1"/>
          </p:cNvCxnSpPr>
          <p:nvPr/>
        </p:nvCxnSpPr>
        <p:spPr>
          <a:xfrm>
            <a:off x="575075" y="3574476"/>
            <a:ext cx="425100" cy="1123500"/>
          </a:xfrm>
          <a:prstGeom prst="straightConnector1">
            <a:avLst/>
          </a:prstGeom>
          <a:noFill/>
          <a:ln cap="flat" cmpd="sng" w="28575">
            <a:solidFill>
              <a:srgbClr val="0CA99E"/>
            </a:solidFill>
            <a:prstDash val="solid"/>
            <a:round/>
            <a:headEnd len="med" w="med" type="none"/>
            <a:tailEnd len="med" w="med" type="none"/>
          </a:ln>
        </p:spPr>
      </p:cxnSp>
      <p:cxnSp>
        <p:nvCxnSpPr>
          <p:cNvPr id="370" name="Google Shape;370;p37"/>
          <p:cNvCxnSpPr/>
          <p:nvPr/>
        </p:nvCxnSpPr>
        <p:spPr>
          <a:xfrm>
            <a:off x="1631625" y="3382250"/>
            <a:ext cx="1421100" cy="1263000"/>
          </a:xfrm>
          <a:prstGeom prst="straightConnector1">
            <a:avLst/>
          </a:prstGeom>
          <a:noFill/>
          <a:ln cap="flat" cmpd="sng" w="28575">
            <a:solidFill>
              <a:srgbClr val="0CA99E"/>
            </a:solidFill>
            <a:prstDash val="solid"/>
            <a:round/>
            <a:headEnd len="med" w="med" type="none"/>
            <a:tailEnd len="med" w="med" type="none"/>
          </a:ln>
        </p:spPr>
      </p:cxnSp>
      <p:pic>
        <p:nvPicPr>
          <p:cNvPr id="369" name="Google Shape;369;p37"/>
          <p:cNvPicPr preferRelativeResize="0"/>
          <p:nvPr/>
        </p:nvPicPr>
        <p:blipFill rotWithShape="1">
          <a:blip r:embed="rId4">
            <a:alphaModFix/>
          </a:blip>
          <a:srcRect b="10100" l="23148" r="21470" t="5375"/>
          <a:stretch/>
        </p:blipFill>
        <p:spPr>
          <a:xfrm>
            <a:off x="575075" y="2373875"/>
            <a:ext cx="2359088" cy="2401202"/>
          </a:xfrm>
          <a:prstGeom prst="rect">
            <a:avLst/>
          </a:prstGeom>
          <a:noFill/>
          <a:ln>
            <a:noFill/>
          </a:ln>
        </p:spPr>
      </p:pic>
      <p:sp>
        <p:nvSpPr>
          <p:cNvPr id="371" name="Google Shape;371;p37"/>
          <p:cNvSpPr/>
          <p:nvPr/>
        </p:nvSpPr>
        <p:spPr>
          <a:xfrm>
            <a:off x="1486850" y="2777925"/>
            <a:ext cx="750000" cy="215100"/>
          </a:xfrm>
          <a:prstGeom prst="rect">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txBox="1"/>
          <p:nvPr/>
        </p:nvSpPr>
        <p:spPr>
          <a:xfrm>
            <a:off x="575075" y="3143375"/>
            <a:ext cx="154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Nunito"/>
                <a:ea typeface="Nunito"/>
                <a:cs typeface="Nunito"/>
                <a:sym typeface="Nunito"/>
              </a:rPr>
              <a:t>DMP</a:t>
            </a:r>
            <a:endParaRPr b="1" sz="1600">
              <a:solidFill>
                <a:srgbClr val="434343"/>
              </a:solidFill>
              <a:latin typeface="Nunito"/>
              <a:ea typeface="Nunito"/>
              <a:cs typeface="Nunito"/>
              <a:sym typeface="Nunito"/>
            </a:endParaRPr>
          </a:p>
        </p:txBody>
      </p:sp>
      <p:pic>
        <p:nvPicPr>
          <p:cNvPr id="373" name="Google Shape;373;p37"/>
          <p:cNvPicPr preferRelativeResize="0"/>
          <p:nvPr/>
        </p:nvPicPr>
        <p:blipFill>
          <a:blip r:embed="rId5">
            <a:alphaModFix/>
          </a:blip>
          <a:stretch>
            <a:fillRect/>
          </a:stretch>
        </p:blipFill>
        <p:spPr>
          <a:xfrm>
            <a:off x="2513850" y="3240520"/>
            <a:ext cx="3900701" cy="2194155"/>
          </a:xfrm>
          <a:prstGeom prst="rect">
            <a:avLst/>
          </a:prstGeom>
          <a:noFill/>
          <a:ln>
            <a:noFill/>
          </a:ln>
        </p:spPr>
      </p:pic>
      <p:sp>
        <p:nvSpPr>
          <p:cNvPr id="374" name="Google Shape;374;p37"/>
          <p:cNvSpPr txBox="1"/>
          <p:nvPr/>
        </p:nvSpPr>
        <p:spPr>
          <a:xfrm>
            <a:off x="4097650" y="4313375"/>
            <a:ext cx="83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FFFFFF"/>
                </a:solidFill>
                <a:latin typeface="Nunito"/>
                <a:ea typeface="Nunito"/>
                <a:cs typeface="Nunito"/>
                <a:sym typeface="Nunito"/>
              </a:rPr>
              <a:t>NFCC</a:t>
            </a:r>
            <a:endParaRPr b="1">
              <a:solidFill>
                <a:srgbClr val="FFFFFF"/>
              </a:solidFill>
              <a:latin typeface="Helvetica Neue"/>
              <a:ea typeface="Helvetica Neue"/>
              <a:cs typeface="Helvetica Neue"/>
              <a:sym typeface="Helvetica Neue"/>
            </a:endParaRPr>
          </a:p>
        </p:txBody>
      </p:sp>
      <p:sp>
        <p:nvSpPr>
          <p:cNvPr id="375" name="Google Shape;375;p37"/>
          <p:cNvSpPr/>
          <p:nvPr/>
        </p:nvSpPr>
        <p:spPr>
          <a:xfrm>
            <a:off x="5997565" y="2470028"/>
            <a:ext cx="215100" cy="21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txBox="1"/>
          <p:nvPr/>
        </p:nvSpPr>
        <p:spPr>
          <a:xfrm>
            <a:off x="5567000" y="2018375"/>
            <a:ext cx="154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Nunito"/>
                <a:ea typeface="Nunito"/>
                <a:cs typeface="Nunito"/>
                <a:sym typeface="Nunito"/>
              </a:rPr>
              <a:t>Coaching</a:t>
            </a:r>
            <a:endParaRPr b="1" sz="1600">
              <a:solidFill>
                <a:srgbClr val="434343"/>
              </a:solidFill>
              <a:latin typeface="Nunito"/>
              <a:ea typeface="Nunito"/>
              <a:cs typeface="Nunito"/>
              <a:sym typeface="Nunito"/>
            </a:endParaRPr>
          </a:p>
        </p:txBody>
      </p:sp>
      <p:sp>
        <p:nvSpPr>
          <p:cNvPr id="377" name="Google Shape;377;p37"/>
          <p:cNvSpPr txBox="1"/>
          <p:nvPr/>
        </p:nvSpPr>
        <p:spPr>
          <a:xfrm>
            <a:off x="7843100" y="4456775"/>
            <a:ext cx="154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Nunito"/>
                <a:ea typeface="Nunito"/>
                <a:cs typeface="Nunito"/>
                <a:sym typeface="Nunito"/>
              </a:rPr>
              <a:t>Education</a:t>
            </a:r>
            <a:endParaRPr b="1" sz="1600">
              <a:solidFill>
                <a:srgbClr val="434343"/>
              </a:solidFill>
              <a:latin typeface="Nunito"/>
              <a:ea typeface="Nunito"/>
              <a:cs typeface="Nunito"/>
              <a:sym typeface="Nunito"/>
            </a:endParaRPr>
          </a:p>
        </p:txBody>
      </p:sp>
      <p:sp>
        <p:nvSpPr>
          <p:cNvPr id="378" name="Google Shape;378;p37"/>
          <p:cNvSpPr/>
          <p:nvPr/>
        </p:nvSpPr>
        <p:spPr>
          <a:xfrm rot="8100000">
            <a:off x="7480609" y="4425152"/>
            <a:ext cx="384808" cy="384808"/>
          </a:xfrm>
          <a:prstGeom prst="teardrop">
            <a:avLst>
              <a:gd fmla="val 126290"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7565462" y="4510006"/>
            <a:ext cx="215100" cy="21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txBox="1"/>
          <p:nvPr/>
        </p:nvSpPr>
        <p:spPr>
          <a:xfrm>
            <a:off x="6049000" y="4228450"/>
            <a:ext cx="1655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999999"/>
                </a:solidFill>
                <a:latin typeface="Nunito"/>
                <a:ea typeface="Nunito"/>
                <a:cs typeface="Nunito"/>
                <a:sym typeface="Nunito"/>
              </a:rPr>
              <a:t>Credit health</a:t>
            </a:r>
            <a:endParaRPr b="1" sz="1500">
              <a:solidFill>
                <a:srgbClr val="999999"/>
              </a:solidFill>
              <a:latin typeface="Nunito"/>
              <a:ea typeface="Nunito"/>
              <a:cs typeface="Nunito"/>
              <a:sym typeface="Nunito"/>
            </a:endParaRPr>
          </a:p>
        </p:txBody>
      </p:sp>
      <p:grpSp>
        <p:nvGrpSpPr>
          <p:cNvPr id="381" name="Google Shape;381;p37"/>
          <p:cNvGrpSpPr/>
          <p:nvPr/>
        </p:nvGrpSpPr>
        <p:grpSpPr>
          <a:xfrm>
            <a:off x="6206527" y="3699260"/>
            <a:ext cx="544202" cy="544202"/>
            <a:chOff x="7759402" y="2881924"/>
            <a:chExt cx="660600" cy="660600"/>
          </a:xfrm>
        </p:grpSpPr>
        <p:sp>
          <p:nvSpPr>
            <p:cNvPr id="382" name="Google Shape;382;p37"/>
            <p:cNvSpPr/>
            <p:nvPr/>
          </p:nvSpPr>
          <p:spPr>
            <a:xfrm rot="8100000">
              <a:off x="7856145" y="2978666"/>
              <a:ext cx="467115" cy="467115"/>
            </a:xfrm>
            <a:prstGeom prst="teardrop">
              <a:avLst>
                <a:gd fmla="val 126290" name="adj"/>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7958987" y="3081584"/>
              <a:ext cx="261300" cy="26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9E7"/>
        </a:solidFill>
      </p:bgPr>
    </p:bg>
    <p:spTree>
      <p:nvGrpSpPr>
        <p:cNvPr id="387" name="Shape 387"/>
        <p:cNvGrpSpPr/>
        <p:nvPr/>
      </p:nvGrpSpPr>
      <p:grpSpPr>
        <a:xfrm>
          <a:off x="0" y="0"/>
          <a:ext cx="0" cy="0"/>
          <a:chOff x="0" y="0"/>
          <a:chExt cx="0" cy="0"/>
        </a:xfrm>
      </p:grpSpPr>
      <p:sp>
        <p:nvSpPr>
          <p:cNvPr id="388" name="Google Shape;388;p38"/>
          <p:cNvSpPr txBox="1"/>
          <p:nvPr>
            <p:ph type="title"/>
          </p:nvPr>
        </p:nvSpPr>
        <p:spPr>
          <a:xfrm>
            <a:off x="1046625" y="2084550"/>
            <a:ext cx="6929700" cy="9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4800">
                <a:solidFill>
                  <a:srgbClr val="434343"/>
                </a:solidFill>
                <a:latin typeface="Montserrat Black"/>
                <a:ea typeface="Montserrat Black"/>
                <a:cs typeface="Montserrat Black"/>
                <a:sym typeface="Montserrat Black"/>
              </a:rPr>
              <a:t>Requirements</a:t>
            </a:r>
            <a:endParaRPr sz="4800">
              <a:solidFill>
                <a:srgbClr val="434343"/>
              </a:solidFill>
              <a:latin typeface="Montserrat Black"/>
              <a:ea typeface="Montserrat Black"/>
              <a:cs typeface="Montserrat Black"/>
              <a:sym typeface="Montserrat Black"/>
            </a:endParaRPr>
          </a:p>
          <a:p>
            <a:pPr indent="0" lvl="0" marL="0" rtl="0" algn="l">
              <a:spcBef>
                <a:spcPts val="0"/>
              </a:spcBef>
              <a:spcAft>
                <a:spcPts val="0"/>
              </a:spcAft>
              <a:buSzPts val="990"/>
              <a:buNone/>
            </a:pPr>
            <a:r>
              <a:t/>
            </a:r>
            <a:endParaRPr sz="4800">
              <a:solidFill>
                <a:srgbClr val="0CA99E"/>
              </a:solidFill>
              <a:latin typeface="Montserrat Black"/>
              <a:ea typeface="Montserrat Black"/>
              <a:cs typeface="Montserrat Black"/>
              <a:sym typeface="Montserrat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p:nvPr/>
        </p:nvSpPr>
        <p:spPr>
          <a:xfrm>
            <a:off x="3909725" y="125"/>
            <a:ext cx="5234100" cy="5143500"/>
          </a:xfrm>
          <a:prstGeom prst="rect">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39"/>
          <p:cNvCxnSpPr/>
          <p:nvPr/>
        </p:nvCxnSpPr>
        <p:spPr>
          <a:xfrm>
            <a:off x="2921113" y="965226"/>
            <a:ext cx="1980000" cy="0"/>
          </a:xfrm>
          <a:prstGeom prst="straightConnector1">
            <a:avLst/>
          </a:prstGeom>
          <a:noFill/>
          <a:ln cap="flat" cmpd="sng" w="28575">
            <a:solidFill>
              <a:srgbClr val="85C0BC"/>
            </a:solidFill>
            <a:prstDash val="solid"/>
            <a:round/>
            <a:headEnd len="med" w="med" type="oval"/>
            <a:tailEnd len="med" w="med" type="oval"/>
          </a:ln>
        </p:spPr>
      </p:cxnSp>
      <p:cxnSp>
        <p:nvCxnSpPr>
          <p:cNvPr id="395" name="Google Shape;395;p39"/>
          <p:cNvCxnSpPr/>
          <p:nvPr/>
        </p:nvCxnSpPr>
        <p:spPr>
          <a:xfrm>
            <a:off x="2917538" y="1711351"/>
            <a:ext cx="1980000" cy="0"/>
          </a:xfrm>
          <a:prstGeom prst="straightConnector1">
            <a:avLst/>
          </a:prstGeom>
          <a:noFill/>
          <a:ln cap="flat" cmpd="sng" w="28575">
            <a:solidFill>
              <a:srgbClr val="85C0BC"/>
            </a:solidFill>
            <a:prstDash val="solid"/>
            <a:round/>
            <a:headEnd len="med" w="med" type="oval"/>
            <a:tailEnd len="med" w="med" type="oval"/>
          </a:ln>
        </p:spPr>
      </p:cxnSp>
      <p:sp>
        <p:nvSpPr>
          <p:cNvPr id="396" name="Google Shape;396;p39"/>
          <p:cNvSpPr/>
          <p:nvPr/>
        </p:nvSpPr>
        <p:spPr>
          <a:xfrm>
            <a:off x="-125" y="-36550"/>
            <a:ext cx="9144000" cy="447900"/>
          </a:xfrm>
          <a:prstGeom prst="roundRect">
            <a:avLst>
              <a:gd fmla="val 16667" name="adj"/>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914400" marR="0" rtl="0" algn="l">
              <a:lnSpc>
                <a:spcPct val="100000"/>
              </a:lnSpc>
              <a:spcBef>
                <a:spcPts val="0"/>
              </a:spcBef>
              <a:spcAft>
                <a:spcPts val="0"/>
              </a:spcAft>
              <a:buNone/>
            </a:pPr>
            <a:r>
              <a:rPr lang="en">
                <a:latin typeface="Montserrat ExtraBold"/>
                <a:ea typeface="Montserrat ExtraBold"/>
                <a:cs typeface="Montserrat ExtraBold"/>
                <a:sym typeface="Montserrat ExtraBold"/>
              </a:rPr>
              <a:t>Existing Experience</a:t>
            </a:r>
            <a:endParaRPr>
              <a:latin typeface="Montserrat ExtraBold"/>
              <a:ea typeface="Montserrat ExtraBold"/>
              <a:cs typeface="Montserrat ExtraBold"/>
              <a:sym typeface="Montserrat ExtraBold"/>
            </a:endParaRPr>
          </a:p>
        </p:txBody>
      </p:sp>
      <p:sp>
        <p:nvSpPr>
          <p:cNvPr id="397" name="Google Shape;397;p39"/>
          <p:cNvSpPr/>
          <p:nvPr/>
        </p:nvSpPr>
        <p:spPr>
          <a:xfrm>
            <a:off x="3909725" y="-36550"/>
            <a:ext cx="5234400" cy="447900"/>
          </a:xfrm>
          <a:prstGeom prst="roundRect">
            <a:avLst>
              <a:gd fmla="val 16667" name="adj"/>
            </a:avLst>
          </a:prstGeom>
          <a:solidFill>
            <a:srgbClr val="85C0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Proposed Experience</a:t>
            </a:r>
            <a:endParaRPr>
              <a:solidFill>
                <a:srgbClr val="FFFFFF"/>
              </a:solidFill>
              <a:latin typeface="Montserrat ExtraBold"/>
              <a:ea typeface="Montserrat ExtraBold"/>
              <a:cs typeface="Montserrat ExtraBold"/>
              <a:sym typeface="Montserrat ExtraBold"/>
            </a:endParaRPr>
          </a:p>
        </p:txBody>
      </p:sp>
      <p:sp>
        <p:nvSpPr>
          <p:cNvPr id="398" name="Google Shape;398;p39"/>
          <p:cNvSpPr txBox="1"/>
          <p:nvPr/>
        </p:nvSpPr>
        <p:spPr>
          <a:xfrm>
            <a:off x="263025" y="3139450"/>
            <a:ext cx="25023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Engages SBOs once they’ve identified NFCC member agencies as an option</a:t>
            </a:r>
            <a:endParaRPr>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Focuses on the debt management plan first </a:t>
            </a:r>
            <a:endParaRPr>
              <a:solidFill>
                <a:srgbClr val="434343"/>
              </a:solidFill>
              <a:latin typeface="Nunito"/>
              <a:ea typeface="Nunito"/>
              <a:cs typeface="Nunito"/>
              <a:sym typeface="Nunito"/>
            </a:endParaRPr>
          </a:p>
        </p:txBody>
      </p:sp>
      <p:sp>
        <p:nvSpPr>
          <p:cNvPr id="399" name="Google Shape;399;p39"/>
          <p:cNvSpPr txBox="1"/>
          <p:nvPr/>
        </p:nvSpPr>
        <p:spPr>
          <a:xfrm>
            <a:off x="5465750" y="3139450"/>
            <a:ext cx="33543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Meets independent workers before they call NFCC and perhaps before they’re even aware of who NFCC is</a:t>
            </a:r>
            <a:endParaRPr>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Understands debt is a symptom of a bad situation and not the cause</a:t>
            </a:r>
            <a:endParaRPr>
              <a:solidFill>
                <a:srgbClr val="434343"/>
              </a:solidFill>
              <a:latin typeface="Nunito"/>
              <a:ea typeface="Nunito"/>
              <a:cs typeface="Nunito"/>
              <a:sym typeface="Nunito"/>
            </a:endParaRPr>
          </a:p>
        </p:txBody>
      </p:sp>
      <p:cxnSp>
        <p:nvCxnSpPr>
          <p:cNvPr id="400" name="Google Shape;400;p39"/>
          <p:cNvCxnSpPr/>
          <p:nvPr/>
        </p:nvCxnSpPr>
        <p:spPr>
          <a:xfrm>
            <a:off x="2917538" y="2573622"/>
            <a:ext cx="1980000" cy="0"/>
          </a:xfrm>
          <a:prstGeom prst="straightConnector1">
            <a:avLst/>
          </a:prstGeom>
          <a:noFill/>
          <a:ln cap="flat" cmpd="sng" w="28575">
            <a:solidFill>
              <a:srgbClr val="85C0BC"/>
            </a:solidFill>
            <a:prstDash val="solid"/>
            <a:round/>
            <a:headEnd len="med" w="med" type="oval"/>
            <a:tailEnd len="med" w="med" type="oval"/>
          </a:ln>
        </p:spPr>
      </p:cxnSp>
      <p:cxnSp>
        <p:nvCxnSpPr>
          <p:cNvPr id="401" name="Google Shape;401;p39"/>
          <p:cNvCxnSpPr>
            <a:stCxn id="402" idx="3"/>
            <a:endCxn id="403" idx="2"/>
          </p:cNvCxnSpPr>
          <p:nvPr/>
        </p:nvCxnSpPr>
        <p:spPr>
          <a:xfrm>
            <a:off x="3517374" y="3524589"/>
            <a:ext cx="787500" cy="300"/>
          </a:xfrm>
          <a:prstGeom prst="straightConnector1">
            <a:avLst/>
          </a:prstGeom>
          <a:noFill/>
          <a:ln cap="flat" cmpd="sng" w="28575">
            <a:solidFill>
              <a:srgbClr val="85C0BC"/>
            </a:solidFill>
            <a:prstDash val="solid"/>
            <a:round/>
            <a:headEnd len="med" w="med" type="none"/>
            <a:tailEnd len="med" w="med" type="none"/>
          </a:ln>
        </p:spPr>
      </p:cxnSp>
      <p:cxnSp>
        <p:nvCxnSpPr>
          <p:cNvPr id="404" name="Google Shape;404;p39"/>
          <p:cNvCxnSpPr>
            <a:stCxn id="405" idx="6"/>
          </p:cNvCxnSpPr>
          <p:nvPr/>
        </p:nvCxnSpPr>
        <p:spPr>
          <a:xfrm>
            <a:off x="3517292" y="4459969"/>
            <a:ext cx="1380000" cy="0"/>
          </a:xfrm>
          <a:prstGeom prst="straightConnector1">
            <a:avLst/>
          </a:prstGeom>
          <a:noFill/>
          <a:ln cap="flat" cmpd="sng" w="28575">
            <a:solidFill>
              <a:srgbClr val="85C0BC"/>
            </a:solidFill>
            <a:prstDash val="solid"/>
            <a:round/>
            <a:headEnd len="med" w="med" type="none"/>
            <a:tailEnd len="med" w="med" type="oval"/>
          </a:ln>
        </p:spPr>
      </p:cxnSp>
      <p:sp>
        <p:nvSpPr>
          <p:cNvPr id="406" name="Google Shape;406;p39"/>
          <p:cNvSpPr/>
          <p:nvPr/>
        </p:nvSpPr>
        <p:spPr>
          <a:xfrm>
            <a:off x="2924492" y="3212123"/>
            <a:ext cx="592800" cy="592800"/>
          </a:xfrm>
          <a:prstGeom prst="ellipse">
            <a:avLst/>
          </a:prstGeom>
          <a:solidFill>
            <a:srgbClr val="FFFFFF"/>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39"/>
          <p:cNvPicPr preferRelativeResize="0"/>
          <p:nvPr/>
        </p:nvPicPr>
        <p:blipFill rotWithShape="1">
          <a:blip r:embed="rId3">
            <a:alphaModFix/>
          </a:blip>
          <a:srcRect b="34189" l="22683" r="23702" t="12197"/>
          <a:stretch/>
        </p:blipFill>
        <p:spPr>
          <a:xfrm>
            <a:off x="2987943" y="4208387"/>
            <a:ext cx="465972" cy="503245"/>
          </a:xfrm>
          <a:prstGeom prst="rect">
            <a:avLst/>
          </a:prstGeom>
          <a:noFill/>
          <a:ln>
            <a:noFill/>
          </a:ln>
        </p:spPr>
      </p:pic>
      <p:sp>
        <p:nvSpPr>
          <p:cNvPr id="405" name="Google Shape;405;p39"/>
          <p:cNvSpPr/>
          <p:nvPr/>
        </p:nvSpPr>
        <p:spPr>
          <a:xfrm>
            <a:off x="2924492" y="4163569"/>
            <a:ext cx="592800" cy="592800"/>
          </a:xfrm>
          <a:prstGeom prst="ellipse">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9"/>
          <p:cNvGrpSpPr/>
          <p:nvPr/>
        </p:nvGrpSpPr>
        <p:grpSpPr>
          <a:xfrm>
            <a:off x="2917698" y="2277265"/>
            <a:ext cx="592912" cy="592912"/>
            <a:chOff x="3582275" y="1947525"/>
            <a:chExt cx="686400" cy="686400"/>
          </a:xfrm>
        </p:grpSpPr>
        <p:sp>
          <p:nvSpPr>
            <p:cNvPr id="409" name="Google Shape;409;p39"/>
            <p:cNvSpPr/>
            <p:nvPr/>
          </p:nvSpPr>
          <p:spPr>
            <a:xfrm>
              <a:off x="3582275" y="1947525"/>
              <a:ext cx="686400" cy="686400"/>
            </a:xfrm>
            <a:prstGeom prst="ellipse">
              <a:avLst/>
            </a:prstGeom>
            <a:solidFill>
              <a:srgbClr val="FFFFFF"/>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39"/>
            <p:cNvPicPr preferRelativeResize="0"/>
            <p:nvPr/>
          </p:nvPicPr>
          <p:blipFill>
            <a:blip r:embed="rId4">
              <a:alphaModFix/>
            </a:blip>
            <a:stretch>
              <a:fillRect/>
            </a:stretch>
          </p:blipFill>
          <p:spPr>
            <a:xfrm>
              <a:off x="3684463" y="2070673"/>
              <a:ext cx="482025" cy="482025"/>
            </a:xfrm>
            <a:prstGeom prst="rect">
              <a:avLst/>
            </a:prstGeom>
            <a:noFill/>
            <a:ln>
              <a:noFill/>
            </a:ln>
          </p:spPr>
        </p:pic>
        <p:cxnSp>
          <p:nvCxnSpPr>
            <p:cNvPr id="411" name="Google Shape;411;p39"/>
            <p:cNvCxnSpPr/>
            <p:nvPr/>
          </p:nvCxnSpPr>
          <p:spPr>
            <a:xfrm flipH="1">
              <a:off x="3682325" y="2059259"/>
              <a:ext cx="486300" cy="486300"/>
            </a:xfrm>
            <a:prstGeom prst="straightConnector1">
              <a:avLst/>
            </a:prstGeom>
            <a:noFill/>
            <a:ln cap="flat" cmpd="sng" w="38100">
              <a:solidFill>
                <a:srgbClr val="85C0BC"/>
              </a:solidFill>
              <a:prstDash val="solid"/>
              <a:round/>
              <a:headEnd len="med" w="med" type="none"/>
              <a:tailEnd len="med" w="med" type="none"/>
            </a:ln>
          </p:spPr>
        </p:cxnSp>
      </p:grpSp>
      <p:grpSp>
        <p:nvGrpSpPr>
          <p:cNvPr id="412" name="Google Shape;412;p39"/>
          <p:cNvGrpSpPr/>
          <p:nvPr/>
        </p:nvGrpSpPr>
        <p:grpSpPr>
          <a:xfrm>
            <a:off x="2917698" y="1414954"/>
            <a:ext cx="592912" cy="592912"/>
            <a:chOff x="3582275" y="1176650"/>
            <a:chExt cx="686400" cy="686400"/>
          </a:xfrm>
        </p:grpSpPr>
        <p:sp>
          <p:nvSpPr>
            <p:cNvPr id="413" name="Google Shape;413;p39"/>
            <p:cNvSpPr/>
            <p:nvPr/>
          </p:nvSpPr>
          <p:spPr>
            <a:xfrm>
              <a:off x="3582275" y="1176650"/>
              <a:ext cx="686400" cy="686400"/>
            </a:xfrm>
            <a:prstGeom prst="ellipse">
              <a:avLst/>
            </a:prstGeom>
            <a:solidFill>
              <a:srgbClr val="FFFFFF"/>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9"/>
            <p:cNvPicPr preferRelativeResize="0"/>
            <p:nvPr/>
          </p:nvPicPr>
          <p:blipFill rotWithShape="1">
            <a:blip r:embed="rId5">
              <a:alphaModFix amt="66000"/>
            </a:blip>
            <a:srcRect b="13733" l="0" r="13733" t="0"/>
            <a:stretch/>
          </p:blipFill>
          <p:spPr>
            <a:xfrm>
              <a:off x="3624375" y="1256093"/>
              <a:ext cx="542100" cy="542100"/>
            </a:xfrm>
            <a:prstGeom prst="rect">
              <a:avLst/>
            </a:prstGeom>
            <a:noFill/>
            <a:ln>
              <a:noFill/>
            </a:ln>
          </p:spPr>
        </p:pic>
        <p:cxnSp>
          <p:nvCxnSpPr>
            <p:cNvPr id="415" name="Google Shape;415;p39"/>
            <p:cNvCxnSpPr/>
            <p:nvPr/>
          </p:nvCxnSpPr>
          <p:spPr>
            <a:xfrm flipH="1">
              <a:off x="3682325" y="1276709"/>
              <a:ext cx="486300" cy="486300"/>
            </a:xfrm>
            <a:prstGeom prst="straightConnector1">
              <a:avLst/>
            </a:prstGeom>
            <a:noFill/>
            <a:ln cap="flat" cmpd="sng" w="38100">
              <a:solidFill>
                <a:srgbClr val="85C0BC"/>
              </a:solidFill>
              <a:prstDash val="solid"/>
              <a:round/>
              <a:headEnd len="med" w="med" type="none"/>
              <a:tailEnd len="med" w="med" type="none"/>
            </a:ln>
          </p:spPr>
        </p:cxnSp>
      </p:grpSp>
      <p:cxnSp>
        <p:nvCxnSpPr>
          <p:cNvPr id="416" name="Google Shape;416;p39"/>
          <p:cNvCxnSpPr/>
          <p:nvPr/>
        </p:nvCxnSpPr>
        <p:spPr>
          <a:xfrm flipH="1">
            <a:off x="3010955" y="4249995"/>
            <a:ext cx="420000" cy="420000"/>
          </a:xfrm>
          <a:prstGeom prst="straightConnector1">
            <a:avLst/>
          </a:prstGeom>
          <a:noFill/>
          <a:ln cap="flat" cmpd="sng" w="38100">
            <a:solidFill>
              <a:srgbClr val="85C0BC"/>
            </a:solidFill>
            <a:prstDash val="solid"/>
            <a:round/>
            <a:headEnd len="med" w="med" type="none"/>
            <a:tailEnd len="med" w="med" type="none"/>
          </a:ln>
        </p:spPr>
      </p:cxnSp>
      <p:pic>
        <p:nvPicPr>
          <p:cNvPr id="402" name="Google Shape;402;p39"/>
          <p:cNvPicPr preferRelativeResize="0"/>
          <p:nvPr/>
        </p:nvPicPr>
        <p:blipFill>
          <a:blip r:embed="rId6">
            <a:alphaModFix amt="70000"/>
          </a:blip>
          <a:stretch>
            <a:fillRect/>
          </a:stretch>
        </p:blipFill>
        <p:spPr>
          <a:xfrm>
            <a:off x="2924492" y="3228149"/>
            <a:ext cx="592882" cy="592880"/>
          </a:xfrm>
          <a:prstGeom prst="rect">
            <a:avLst/>
          </a:prstGeom>
          <a:noFill/>
          <a:ln>
            <a:noFill/>
          </a:ln>
        </p:spPr>
      </p:pic>
      <p:cxnSp>
        <p:nvCxnSpPr>
          <p:cNvPr id="417" name="Google Shape;417;p39"/>
          <p:cNvCxnSpPr/>
          <p:nvPr/>
        </p:nvCxnSpPr>
        <p:spPr>
          <a:xfrm flipH="1">
            <a:off x="3010955" y="3314917"/>
            <a:ext cx="420000" cy="420000"/>
          </a:xfrm>
          <a:prstGeom prst="straightConnector1">
            <a:avLst/>
          </a:prstGeom>
          <a:noFill/>
          <a:ln cap="flat" cmpd="sng" w="38100">
            <a:solidFill>
              <a:srgbClr val="85C0BC"/>
            </a:solidFill>
            <a:prstDash val="solid"/>
            <a:round/>
            <a:headEnd len="med" w="med" type="none"/>
            <a:tailEnd len="med" w="med" type="none"/>
          </a:ln>
        </p:spPr>
      </p:cxnSp>
      <p:sp>
        <p:nvSpPr>
          <p:cNvPr id="418" name="Google Shape;418;p39"/>
          <p:cNvSpPr/>
          <p:nvPr/>
        </p:nvSpPr>
        <p:spPr>
          <a:xfrm>
            <a:off x="4304752" y="1414900"/>
            <a:ext cx="592800" cy="592800"/>
          </a:xfrm>
          <a:prstGeom prst="ellipse">
            <a:avLst/>
          </a:prstGeom>
          <a:solidFill>
            <a:srgbClr val="85C0BC"/>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9"/>
          <p:cNvPicPr preferRelativeResize="0"/>
          <p:nvPr/>
        </p:nvPicPr>
        <p:blipFill rotWithShape="1">
          <a:blip r:embed="rId7">
            <a:alphaModFix/>
          </a:blip>
          <a:srcRect b="15117" l="0" r="0" t="0"/>
          <a:stretch/>
        </p:blipFill>
        <p:spPr>
          <a:xfrm>
            <a:off x="4304752" y="1427709"/>
            <a:ext cx="592882" cy="503250"/>
          </a:xfrm>
          <a:prstGeom prst="rect">
            <a:avLst/>
          </a:prstGeom>
          <a:noFill/>
          <a:ln>
            <a:noFill/>
          </a:ln>
        </p:spPr>
      </p:pic>
      <p:sp>
        <p:nvSpPr>
          <p:cNvPr id="420" name="Google Shape;420;p39"/>
          <p:cNvSpPr/>
          <p:nvPr/>
        </p:nvSpPr>
        <p:spPr>
          <a:xfrm>
            <a:off x="4304752" y="2277175"/>
            <a:ext cx="592800" cy="592800"/>
          </a:xfrm>
          <a:prstGeom prst="ellipse">
            <a:avLst/>
          </a:prstGeom>
          <a:solidFill>
            <a:srgbClr val="85C0BC"/>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4304752" y="3228491"/>
            <a:ext cx="592800" cy="592800"/>
          </a:xfrm>
          <a:prstGeom prst="ellipse">
            <a:avLst/>
          </a:prstGeom>
          <a:solidFill>
            <a:srgbClr val="85C0BC"/>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4304752" y="4163569"/>
            <a:ext cx="592800" cy="592800"/>
          </a:xfrm>
          <a:prstGeom prst="ellipse">
            <a:avLst/>
          </a:prstGeom>
          <a:solidFill>
            <a:srgbClr val="85C0BC"/>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39"/>
          <p:cNvPicPr preferRelativeResize="0"/>
          <p:nvPr/>
        </p:nvPicPr>
        <p:blipFill>
          <a:blip r:embed="rId8">
            <a:alphaModFix/>
          </a:blip>
          <a:stretch>
            <a:fillRect/>
          </a:stretch>
        </p:blipFill>
        <p:spPr>
          <a:xfrm>
            <a:off x="4313301" y="4156120"/>
            <a:ext cx="592882" cy="592881"/>
          </a:xfrm>
          <a:prstGeom prst="rect">
            <a:avLst/>
          </a:prstGeom>
          <a:noFill/>
          <a:ln>
            <a:noFill/>
          </a:ln>
        </p:spPr>
      </p:pic>
      <p:pic>
        <p:nvPicPr>
          <p:cNvPr id="423" name="Google Shape;423;p39"/>
          <p:cNvPicPr preferRelativeResize="0"/>
          <p:nvPr/>
        </p:nvPicPr>
        <p:blipFill rotWithShape="1">
          <a:blip r:embed="rId9">
            <a:alphaModFix amt="80000"/>
          </a:blip>
          <a:srcRect b="11136" l="11144" r="10264" t="10271"/>
          <a:stretch/>
        </p:blipFill>
        <p:spPr>
          <a:xfrm rot="8100008">
            <a:off x="4357027" y="3248879"/>
            <a:ext cx="528421" cy="528421"/>
          </a:xfrm>
          <a:prstGeom prst="rect">
            <a:avLst/>
          </a:prstGeom>
          <a:noFill/>
          <a:ln>
            <a:noFill/>
          </a:ln>
        </p:spPr>
      </p:pic>
      <p:pic>
        <p:nvPicPr>
          <p:cNvPr id="424" name="Google Shape;424;p39"/>
          <p:cNvPicPr preferRelativeResize="0"/>
          <p:nvPr/>
        </p:nvPicPr>
        <p:blipFill>
          <a:blip r:embed="rId10">
            <a:alphaModFix amt="66000"/>
          </a:blip>
          <a:stretch>
            <a:fillRect/>
          </a:stretch>
        </p:blipFill>
        <p:spPr>
          <a:xfrm>
            <a:off x="10686326" y="3915780"/>
            <a:ext cx="539450" cy="539450"/>
          </a:xfrm>
          <a:prstGeom prst="rect">
            <a:avLst/>
          </a:prstGeom>
          <a:noFill/>
          <a:ln>
            <a:noFill/>
          </a:ln>
        </p:spPr>
      </p:pic>
      <p:pic>
        <p:nvPicPr>
          <p:cNvPr id="425" name="Google Shape;425;p39"/>
          <p:cNvPicPr preferRelativeResize="0"/>
          <p:nvPr/>
        </p:nvPicPr>
        <p:blipFill rotWithShape="1">
          <a:blip r:embed="rId11">
            <a:alphaModFix/>
          </a:blip>
          <a:srcRect b="15675" l="0" r="0" t="0"/>
          <a:stretch/>
        </p:blipFill>
        <p:spPr>
          <a:xfrm>
            <a:off x="4391927" y="2386563"/>
            <a:ext cx="420045" cy="354204"/>
          </a:xfrm>
          <a:prstGeom prst="rect">
            <a:avLst/>
          </a:prstGeom>
          <a:noFill/>
          <a:ln>
            <a:noFill/>
          </a:ln>
        </p:spPr>
      </p:pic>
      <p:sp>
        <p:nvSpPr>
          <p:cNvPr id="426" name="Google Shape;426;p39"/>
          <p:cNvSpPr txBox="1"/>
          <p:nvPr/>
        </p:nvSpPr>
        <p:spPr>
          <a:xfrm>
            <a:off x="5455850" y="701775"/>
            <a:ext cx="3374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Nunito"/>
                <a:ea typeface="Nunito"/>
                <a:cs typeface="Nunito"/>
                <a:sym typeface="Nunito"/>
              </a:rPr>
              <a:t>Focuses on the experiences of Black and LatinX independent workers</a:t>
            </a:r>
            <a:endParaRPr/>
          </a:p>
        </p:txBody>
      </p:sp>
      <p:sp>
        <p:nvSpPr>
          <p:cNvPr id="427" name="Google Shape;427;p39"/>
          <p:cNvSpPr/>
          <p:nvPr/>
        </p:nvSpPr>
        <p:spPr>
          <a:xfrm>
            <a:off x="4304739" y="661225"/>
            <a:ext cx="592800" cy="592800"/>
          </a:xfrm>
          <a:prstGeom prst="ellipse">
            <a:avLst/>
          </a:prstGeom>
          <a:solidFill>
            <a:srgbClr val="85C0BC"/>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txBox="1"/>
          <p:nvPr/>
        </p:nvSpPr>
        <p:spPr>
          <a:xfrm>
            <a:off x="5519975" y="1564000"/>
            <a:ext cx="2013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Is proactive</a:t>
            </a:r>
            <a:endParaRPr/>
          </a:p>
        </p:txBody>
      </p:sp>
      <p:sp>
        <p:nvSpPr>
          <p:cNvPr id="429" name="Google Shape;429;p39"/>
          <p:cNvSpPr txBox="1"/>
          <p:nvPr/>
        </p:nvSpPr>
        <p:spPr>
          <a:xfrm>
            <a:off x="5519975" y="2351725"/>
            <a:ext cx="250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Nunito"/>
                <a:ea typeface="Nunito"/>
                <a:cs typeface="Nunito"/>
                <a:sym typeface="Nunito"/>
              </a:rPr>
              <a:t>Education and mentorship</a:t>
            </a:r>
            <a:endParaRPr/>
          </a:p>
        </p:txBody>
      </p:sp>
      <p:sp>
        <p:nvSpPr>
          <p:cNvPr id="430" name="Google Shape;430;p39"/>
          <p:cNvSpPr txBox="1"/>
          <p:nvPr/>
        </p:nvSpPr>
        <p:spPr>
          <a:xfrm>
            <a:off x="313425" y="1564000"/>
            <a:ext cx="1430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Is reactionary</a:t>
            </a:r>
            <a:endParaRPr/>
          </a:p>
        </p:txBody>
      </p:sp>
      <p:sp>
        <p:nvSpPr>
          <p:cNvPr id="431" name="Google Shape;431;p39"/>
          <p:cNvSpPr txBox="1"/>
          <p:nvPr/>
        </p:nvSpPr>
        <p:spPr>
          <a:xfrm>
            <a:off x="263025" y="2351725"/>
            <a:ext cx="1531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Nunito"/>
                <a:ea typeface="Nunito"/>
                <a:cs typeface="Nunito"/>
                <a:sym typeface="Nunito"/>
              </a:rPr>
              <a:t>“Counseling”</a:t>
            </a:r>
            <a:endParaRPr/>
          </a:p>
        </p:txBody>
      </p:sp>
      <p:sp>
        <p:nvSpPr>
          <p:cNvPr id="432" name="Google Shape;432;p39"/>
          <p:cNvSpPr txBox="1"/>
          <p:nvPr/>
        </p:nvSpPr>
        <p:spPr>
          <a:xfrm>
            <a:off x="313425" y="825675"/>
            <a:ext cx="229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Nunito"/>
                <a:ea typeface="Nunito"/>
                <a:cs typeface="Nunito"/>
                <a:sym typeface="Nunito"/>
              </a:rPr>
              <a:t>Broad focus on SBOs</a:t>
            </a:r>
            <a:endParaRPr/>
          </a:p>
        </p:txBody>
      </p:sp>
      <p:pic>
        <p:nvPicPr>
          <p:cNvPr id="433" name="Google Shape;433;p39"/>
          <p:cNvPicPr preferRelativeResize="0"/>
          <p:nvPr/>
        </p:nvPicPr>
        <p:blipFill rotWithShape="1">
          <a:blip r:embed="rId12">
            <a:alphaModFix/>
          </a:blip>
          <a:srcRect b="16436" l="0" r="0" t="0"/>
          <a:stretch/>
        </p:blipFill>
        <p:spPr>
          <a:xfrm>
            <a:off x="4351511" y="725785"/>
            <a:ext cx="539450" cy="450786"/>
          </a:xfrm>
          <a:prstGeom prst="rect">
            <a:avLst/>
          </a:prstGeom>
          <a:noFill/>
          <a:ln>
            <a:noFill/>
          </a:ln>
        </p:spPr>
      </p:pic>
      <p:grpSp>
        <p:nvGrpSpPr>
          <p:cNvPr id="434" name="Google Shape;434;p39"/>
          <p:cNvGrpSpPr/>
          <p:nvPr/>
        </p:nvGrpSpPr>
        <p:grpSpPr>
          <a:xfrm>
            <a:off x="2917748" y="654842"/>
            <a:ext cx="592800" cy="592800"/>
            <a:chOff x="5724123" y="-1303908"/>
            <a:chExt cx="592800" cy="592800"/>
          </a:xfrm>
        </p:grpSpPr>
        <p:sp>
          <p:nvSpPr>
            <p:cNvPr id="435" name="Google Shape;435;p39"/>
            <p:cNvSpPr/>
            <p:nvPr/>
          </p:nvSpPr>
          <p:spPr>
            <a:xfrm>
              <a:off x="5724123" y="-1303908"/>
              <a:ext cx="592800" cy="592800"/>
            </a:xfrm>
            <a:prstGeom prst="ellipse">
              <a:avLst/>
            </a:prstGeom>
            <a:solidFill>
              <a:srgbClr val="FFFFFF"/>
            </a:solid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9"/>
            <p:cNvPicPr preferRelativeResize="0"/>
            <p:nvPr/>
          </p:nvPicPr>
          <p:blipFill rotWithShape="1">
            <a:blip r:embed="rId13">
              <a:alphaModFix/>
            </a:blip>
            <a:srcRect b="13517" l="0" r="0" t="0"/>
            <a:stretch/>
          </p:blipFill>
          <p:spPr>
            <a:xfrm>
              <a:off x="5810520" y="-1189117"/>
              <a:ext cx="420000" cy="363241"/>
            </a:xfrm>
            <a:prstGeom prst="rect">
              <a:avLst/>
            </a:prstGeom>
            <a:noFill/>
            <a:ln>
              <a:noFill/>
            </a:ln>
          </p:spPr>
        </p:pic>
        <p:cxnSp>
          <p:nvCxnSpPr>
            <p:cNvPr id="437" name="Google Shape;437;p39"/>
            <p:cNvCxnSpPr/>
            <p:nvPr/>
          </p:nvCxnSpPr>
          <p:spPr>
            <a:xfrm flipH="1">
              <a:off x="5810537" y="-1217502"/>
              <a:ext cx="420000" cy="420000"/>
            </a:xfrm>
            <a:prstGeom prst="straightConnector1">
              <a:avLst/>
            </a:prstGeom>
            <a:noFill/>
            <a:ln cap="flat" cmpd="sng" w="38100">
              <a:solidFill>
                <a:srgbClr val="85C0BC"/>
              </a:solidFill>
              <a:prstDash val="solid"/>
              <a:round/>
              <a:headEnd len="med" w="med" type="none"/>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40"/>
          <p:cNvPicPr preferRelativeResize="0"/>
          <p:nvPr/>
        </p:nvPicPr>
        <p:blipFill rotWithShape="1">
          <a:blip r:embed="rId3">
            <a:alphaModFix/>
          </a:blip>
          <a:srcRect b="0" l="21812" r="19598" t="0"/>
          <a:stretch/>
        </p:blipFill>
        <p:spPr>
          <a:xfrm>
            <a:off x="855374" y="1287700"/>
            <a:ext cx="3499701" cy="3864950"/>
          </a:xfrm>
          <a:prstGeom prst="rect">
            <a:avLst/>
          </a:prstGeom>
          <a:noFill/>
          <a:ln>
            <a:noFill/>
          </a:ln>
        </p:spPr>
      </p:pic>
      <p:sp>
        <p:nvSpPr>
          <p:cNvPr id="443" name="Google Shape;443;p40"/>
          <p:cNvSpPr txBox="1"/>
          <p:nvPr/>
        </p:nvSpPr>
        <p:spPr>
          <a:xfrm>
            <a:off x="5844375" y="33462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Co-design with SBOs to develop and iterate on community-driven solutions</a:t>
            </a:r>
            <a:endParaRPr b="1" sz="2000">
              <a:solidFill>
                <a:srgbClr val="434343"/>
              </a:solidFill>
              <a:latin typeface="Nunito"/>
              <a:ea typeface="Nunito"/>
              <a:cs typeface="Nunito"/>
              <a:sym typeface="Nunito"/>
            </a:endParaRPr>
          </a:p>
        </p:txBody>
      </p:sp>
      <p:sp>
        <p:nvSpPr>
          <p:cNvPr id="444" name="Google Shape;444;p40"/>
          <p:cNvSpPr txBox="1"/>
          <p:nvPr/>
        </p:nvSpPr>
        <p:spPr>
          <a:xfrm>
            <a:off x="5844375" y="1821125"/>
            <a:ext cx="282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F</a:t>
            </a:r>
            <a:r>
              <a:rPr b="1" lang="en" sz="2000">
                <a:solidFill>
                  <a:srgbClr val="434343"/>
                </a:solidFill>
                <a:latin typeface="Nunito"/>
                <a:ea typeface="Nunito"/>
                <a:cs typeface="Nunito"/>
                <a:sym typeface="Nunito"/>
              </a:rPr>
              <a:t>urther user study with more interviews</a:t>
            </a:r>
            <a:endParaRPr b="1" sz="2000">
              <a:solidFill>
                <a:srgbClr val="434343"/>
              </a:solidFill>
              <a:latin typeface="Nunito"/>
              <a:ea typeface="Nunito"/>
              <a:cs typeface="Nunito"/>
              <a:sym typeface="Nunito"/>
            </a:endParaRPr>
          </a:p>
        </p:txBody>
      </p:sp>
      <p:sp>
        <p:nvSpPr>
          <p:cNvPr id="445" name="Google Shape;445;p40"/>
          <p:cNvSpPr/>
          <p:nvPr/>
        </p:nvSpPr>
        <p:spPr>
          <a:xfrm>
            <a:off x="196645" y="126061"/>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txBox="1"/>
          <p:nvPr>
            <p:ph type="title"/>
          </p:nvPr>
        </p:nvSpPr>
        <p:spPr>
          <a:xfrm>
            <a:off x="311700" y="445025"/>
            <a:ext cx="1735800" cy="119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Montserrat ExtraBold"/>
                <a:ea typeface="Montserrat ExtraBold"/>
                <a:cs typeface="Montserrat ExtraBold"/>
                <a:sym typeface="Montserrat ExtraBold"/>
              </a:rPr>
              <a:t>What’s NEXT</a:t>
            </a:r>
            <a:endParaRPr>
              <a:solidFill>
                <a:srgbClr val="000000"/>
              </a:solidFill>
              <a:latin typeface="Montserrat ExtraBold"/>
              <a:ea typeface="Montserrat ExtraBold"/>
              <a:cs typeface="Montserrat ExtraBold"/>
              <a:sym typeface="Montserrat ExtraBold"/>
            </a:endParaRPr>
          </a:p>
        </p:txBody>
      </p:sp>
      <p:sp>
        <p:nvSpPr>
          <p:cNvPr id="447" name="Google Shape;447;p40"/>
          <p:cNvSpPr txBox="1"/>
          <p:nvPr/>
        </p:nvSpPr>
        <p:spPr>
          <a:xfrm>
            <a:off x="5857575" y="269202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I</a:t>
            </a:r>
            <a:r>
              <a:rPr b="1" lang="en" sz="2000">
                <a:solidFill>
                  <a:srgbClr val="434343"/>
                </a:solidFill>
                <a:latin typeface="Nunito"/>
                <a:ea typeface="Nunito"/>
                <a:cs typeface="Nunito"/>
                <a:sym typeface="Nunito"/>
              </a:rPr>
              <a:t>deate and validate concepts and product functions.</a:t>
            </a:r>
            <a:endParaRPr b="1" sz="2000">
              <a:solidFill>
                <a:srgbClr val="434343"/>
              </a:solidFill>
              <a:latin typeface="Nunito"/>
              <a:ea typeface="Nunito"/>
              <a:cs typeface="Nunito"/>
              <a:sym typeface="Nunito"/>
            </a:endParaRPr>
          </a:p>
        </p:txBody>
      </p:sp>
      <p:cxnSp>
        <p:nvCxnSpPr>
          <p:cNvPr id="448" name="Google Shape;448;p40"/>
          <p:cNvCxnSpPr/>
          <p:nvPr/>
        </p:nvCxnSpPr>
        <p:spPr>
          <a:xfrm>
            <a:off x="5381325" y="675"/>
            <a:ext cx="0" cy="5144400"/>
          </a:xfrm>
          <a:prstGeom prst="straightConnector1">
            <a:avLst/>
          </a:prstGeom>
          <a:noFill/>
          <a:ln cap="flat" cmpd="sng" w="76200">
            <a:solidFill>
              <a:srgbClr val="85C0BC"/>
            </a:solidFill>
            <a:prstDash val="solid"/>
            <a:round/>
            <a:headEnd len="med" w="med" type="none"/>
            <a:tailEnd len="med" w="med" type="none"/>
          </a:ln>
        </p:spPr>
      </p:cxnSp>
      <p:sp>
        <p:nvSpPr>
          <p:cNvPr id="449" name="Google Shape;449;p40"/>
          <p:cNvSpPr/>
          <p:nvPr/>
        </p:nvSpPr>
        <p:spPr>
          <a:xfrm>
            <a:off x="5181225" y="842525"/>
            <a:ext cx="400200" cy="4002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5181225" y="2021225"/>
            <a:ext cx="400200" cy="4002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5181225" y="2994825"/>
            <a:ext cx="400200" cy="400200"/>
          </a:xfrm>
          <a:prstGeom prst="ellipse">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txBox="1"/>
          <p:nvPr/>
        </p:nvSpPr>
        <p:spPr>
          <a:xfrm>
            <a:off x="9133725" y="3399050"/>
            <a:ext cx="2826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V</a:t>
            </a:r>
            <a:r>
              <a:rPr b="1" lang="en" sz="2000">
                <a:solidFill>
                  <a:srgbClr val="434343"/>
                </a:solidFill>
                <a:latin typeface="Nunito"/>
                <a:ea typeface="Nunito"/>
                <a:cs typeface="Nunito"/>
                <a:sym typeface="Nunito"/>
              </a:rPr>
              <a:t>alidate product functions and proof of concepts through </a:t>
            </a:r>
            <a:r>
              <a:rPr b="1" lang="en" sz="2000">
                <a:solidFill>
                  <a:srgbClr val="434343"/>
                </a:solidFill>
                <a:latin typeface="Nunito"/>
                <a:ea typeface="Nunito"/>
                <a:cs typeface="Nunito"/>
                <a:sym typeface="Nunito"/>
              </a:rPr>
              <a:t>Further user study </a:t>
            </a:r>
            <a:endParaRPr sz="1600">
              <a:solidFill>
                <a:srgbClr val="434343"/>
              </a:solidFill>
              <a:latin typeface="Nunito"/>
              <a:ea typeface="Nunito"/>
              <a:cs typeface="Nunito"/>
              <a:sym typeface="Nunito"/>
            </a:endParaRPr>
          </a:p>
        </p:txBody>
      </p:sp>
      <p:sp>
        <p:nvSpPr>
          <p:cNvPr id="453" name="Google Shape;453;p40"/>
          <p:cNvSpPr txBox="1"/>
          <p:nvPr/>
        </p:nvSpPr>
        <p:spPr>
          <a:xfrm>
            <a:off x="9133725" y="2683925"/>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Nunito"/>
                <a:ea typeface="Nunito"/>
                <a:cs typeface="Nunito"/>
                <a:sym typeface="Nunito"/>
              </a:rPr>
              <a:t>Ideate concepts/ solutions</a:t>
            </a:r>
            <a:endParaRPr b="1" sz="2000">
              <a:solidFill>
                <a:srgbClr val="434343"/>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FEE"/>
        </a:solidFill>
      </p:bgPr>
    </p:bg>
    <p:spTree>
      <p:nvGrpSpPr>
        <p:cNvPr id="457" name="Shape 457"/>
        <p:cNvGrpSpPr/>
        <p:nvPr/>
      </p:nvGrpSpPr>
      <p:grpSpPr>
        <a:xfrm>
          <a:off x="0" y="0"/>
          <a:ext cx="0" cy="0"/>
          <a:chOff x="0" y="0"/>
          <a:chExt cx="0" cy="0"/>
        </a:xfrm>
      </p:grpSpPr>
      <p:sp>
        <p:nvSpPr>
          <p:cNvPr id="458" name="Google Shape;458;p41"/>
          <p:cNvSpPr txBox="1"/>
          <p:nvPr>
            <p:ph type="title"/>
          </p:nvPr>
        </p:nvSpPr>
        <p:spPr>
          <a:xfrm>
            <a:off x="2494650" y="1643250"/>
            <a:ext cx="4154700" cy="1857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Montserrat Black"/>
                <a:ea typeface="Montserrat Black"/>
                <a:cs typeface="Montserrat Black"/>
                <a:sym typeface="Montserrat Black"/>
              </a:rPr>
              <a:t>THANK YOU</a:t>
            </a:r>
            <a:endParaRPr sz="4800">
              <a:solidFill>
                <a:srgbClr val="434343"/>
              </a:solidFill>
              <a:latin typeface="Montserrat Black"/>
              <a:ea typeface="Montserrat Black"/>
              <a:cs typeface="Montserrat Black"/>
              <a:sym typeface="Montserrat Black"/>
            </a:endParaRPr>
          </a:p>
          <a:p>
            <a:pPr indent="0" lvl="0" marL="0" rtl="0" algn="l">
              <a:spcBef>
                <a:spcPts val="0"/>
              </a:spcBef>
              <a:spcAft>
                <a:spcPts val="0"/>
              </a:spcAft>
              <a:buNone/>
            </a:pPr>
            <a:r>
              <a:rPr lang="en" sz="4800">
                <a:solidFill>
                  <a:srgbClr val="434343"/>
                </a:solidFill>
                <a:latin typeface="Montserrat Black"/>
                <a:ea typeface="Montserrat Black"/>
                <a:cs typeface="Montserrat Black"/>
                <a:sym typeface="Montserrat Black"/>
              </a:rPr>
              <a:t> </a:t>
            </a:r>
            <a:endParaRPr sz="4800">
              <a:solidFill>
                <a:srgbClr val="434343"/>
              </a:solidFill>
              <a:latin typeface="Montserrat Black"/>
              <a:ea typeface="Montserrat Black"/>
              <a:cs typeface="Montserrat Black"/>
              <a:sym typeface="Montserrat Black"/>
            </a:endParaRPr>
          </a:p>
          <a:p>
            <a:pPr indent="0" lvl="0" marL="0" rtl="0" algn="ctr">
              <a:spcBef>
                <a:spcPts val="0"/>
              </a:spcBef>
              <a:spcAft>
                <a:spcPts val="0"/>
              </a:spcAft>
              <a:buNone/>
            </a:pPr>
            <a:r>
              <a:rPr lang="en" sz="4800">
                <a:solidFill>
                  <a:srgbClr val="434343"/>
                </a:solidFill>
                <a:latin typeface="Montserrat Black"/>
                <a:ea typeface="Montserrat Black"/>
                <a:cs typeface="Montserrat Black"/>
                <a:sym typeface="Montserrat Black"/>
              </a:rPr>
              <a:t>Q &amp; A</a:t>
            </a:r>
            <a:endParaRPr sz="4800">
              <a:solidFill>
                <a:srgbClr val="434343"/>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3346550" y="2148031"/>
            <a:ext cx="5423400" cy="1097400"/>
          </a:xfrm>
          <a:prstGeom prst="roundRect">
            <a:avLst>
              <a:gd fmla="val 16667" name="adj"/>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3346550" y="3523275"/>
            <a:ext cx="5423400" cy="1097400"/>
          </a:xfrm>
          <a:prstGeom prst="roundRect">
            <a:avLst>
              <a:gd fmla="val 16667" name="adj"/>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3346550" y="772775"/>
            <a:ext cx="5423400" cy="1097400"/>
          </a:xfrm>
          <a:prstGeom prst="roundRect">
            <a:avLst>
              <a:gd fmla="val 16667" name="adj"/>
            </a:avLst>
          </a:prstGeom>
          <a:noFill/>
          <a:ln cap="flat" cmpd="sng" w="28575">
            <a:solidFill>
              <a:srgbClr val="85C0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46200" y="-45825"/>
            <a:ext cx="3678600" cy="5189400"/>
          </a:xfrm>
          <a:prstGeom prst="rect">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406950" y="1027275"/>
            <a:ext cx="2772300" cy="280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90"/>
              <a:buNone/>
            </a:pPr>
            <a:r>
              <a:rPr lang="en">
                <a:solidFill>
                  <a:srgbClr val="434343"/>
                </a:solidFill>
                <a:latin typeface="Montserrat ExtraBold"/>
                <a:ea typeface="Montserrat ExtraBold"/>
                <a:cs typeface="Montserrat ExtraBold"/>
                <a:sym typeface="Montserrat ExtraBold"/>
              </a:rPr>
              <a:t>The American workforce </a:t>
            </a:r>
            <a:r>
              <a:rPr lang="en">
                <a:solidFill>
                  <a:srgbClr val="434343"/>
                </a:solidFill>
                <a:latin typeface="Montserrat ExtraBold"/>
                <a:ea typeface="Montserrat ExtraBold"/>
                <a:cs typeface="Montserrat ExtraBold"/>
                <a:sym typeface="Montserrat ExtraBold"/>
              </a:rPr>
              <a:t>b</a:t>
            </a:r>
            <a:r>
              <a:rPr lang="en">
                <a:solidFill>
                  <a:srgbClr val="434343"/>
                </a:solidFill>
                <a:latin typeface="Montserrat ExtraBold"/>
                <a:ea typeface="Montserrat ExtraBold"/>
                <a:cs typeface="Montserrat ExtraBold"/>
                <a:sym typeface="Montserrat ExtraBold"/>
              </a:rPr>
              <a:t>y the </a:t>
            </a:r>
            <a:r>
              <a:rPr lang="en">
                <a:solidFill>
                  <a:srgbClr val="434343"/>
                </a:solidFill>
                <a:latin typeface="Montserrat ExtraBold"/>
                <a:ea typeface="Montserrat ExtraBold"/>
                <a:cs typeface="Montserrat ExtraBold"/>
                <a:sym typeface="Montserrat ExtraBold"/>
              </a:rPr>
              <a:t>n</a:t>
            </a:r>
            <a:r>
              <a:rPr lang="en">
                <a:solidFill>
                  <a:srgbClr val="434343"/>
                </a:solidFill>
                <a:latin typeface="Montserrat ExtraBold"/>
                <a:ea typeface="Montserrat ExtraBold"/>
                <a:cs typeface="Montserrat ExtraBold"/>
                <a:sym typeface="Montserrat ExtraBold"/>
              </a:rPr>
              <a:t>umbers</a:t>
            </a:r>
            <a:endParaRPr>
              <a:solidFill>
                <a:srgbClr val="434343"/>
              </a:solidFill>
              <a:latin typeface="Montserrat ExtraBold"/>
              <a:ea typeface="Montserrat ExtraBold"/>
              <a:cs typeface="Montserrat ExtraBold"/>
              <a:sym typeface="Montserrat ExtraBold"/>
            </a:endParaRPr>
          </a:p>
        </p:txBody>
      </p:sp>
      <p:sp>
        <p:nvSpPr>
          <p:cNvPr id="86" name="Google Shape;86;p15"/>
          <p:cNvSpPr txBox="1"/>
          <p:nvPr/>
        </p:nvSpPr>
        <p:spPr>
          <a:xfrm>
            <a:off x="10468850" y="1953675"/>
            <a:ext cx="30000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highlight>
                  <a:srgbClr val="D9EAD3"/>
                </a:highlight>
              </a:rPr>
              <a:t>According to the Intuit 2020 report on the future of gig work, more than 80% of US-based large companies will greatly increase their use of non-traditional workers in the coming years. - Intuit</a:t>
            </a:r>
            <a:endParaRPr/>
          </a:p>
        </p:txBody>
      </p:sp>
      <p:sp>
        <p:nvSpPr>
          <p:cNvPr id="87" name="Google Shape;87;p15"/>
          <p:cNvSpPr txBox="1"/>
          <p:nvPr/>
        </p:nvSpPr>
        <p:spPr>
          <a:xfrm>
            <a:off x="10349650" y="7606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highlight>
                  <a:srgbClr val="D9EAD3"/>
                </a:highlight>
              </a:rPr>
              <a:t>Approximately 150 million people in North America and Western Europe now work as independent contractors, most of them in knowledge-intensive industries and creative occupations. _ Harvard Business Review</a:t>
            </a:r>
            <a:endParaRPr/>
          </a:p>
        </p:txBody>
      </p:sp>
      <p:sp>
        <p:nvSpPr>
          <p:cNvPr id="88" name="Google Shape;88;p15"/>
          <p:cNvSpPr txBox="1"/>
          <p:nvPr/>
        </p:nvSpPr>
        <p:spPr>
          <a:xfrm>
            <a:off x="10432150" y="1407175"/>
            <a:ext cx="3000000" cy="7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highlight>
                  <a:srgbClr val="D9EAD3"/>
                </a:highlight>
              </a:rPr>
              <a:t>According to Upwork, 2 million Americans started freelancing in the 12 months leading up to September 2020 alone. </a:t>
            </a:r>
            <a:endParaRPr sz="750">
              <a:solidFill>
                <a:schemeClr val="dk1"/>
              </a:solidFill>
              <a:highlight>
                <a:srgbClr val="D9EAD3"/>
              </a:highlight>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750">
              <a:solidFill>
                <a:schemeClr val="dk1"/>
              </a:solidFill>
              <a:highlight>
                <a:srgbClr val="D9EAD3"/>
              </a:highlight>
            </a:endParaRPr>
          </a:p>
        </p:txBody>
      </p:sp>
      <p:sp>
        <p:nvSpPr>
          <p:cNvPr id="89" name="Google Shape;89;p15"/>
          <p:cNvSpPr txBox="1"/>
          <p:nvPr/>
        </p:nvSpPr>
        <p:spPr>
          <a:xfrm>
            <a:off x="10533025" y="25485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highlight>
                  <a:srgbClr val="D9EAD3"/>
                </a:highlight>
              </a:rPr>
              <a:t>36% of American adults engage in some sort of gig work. And labor trends at enterprise companies suggest that the gig economy has a lot of room to expand: Fully two-thirds of major companies are using freelance contracts to lower their labor costs. - Forbes</a:t>
            </a:r>
            <a:endParaRPr/>
          </a:p>
        </p:txBody>
      </p:sp>
      <p:sp>
        <p:nvSpPr>
          <p:cNvPr id="90" name="Google Shape;90;p15"/>
          <p:cNvSpPr txBox="1"/>
          <p:nvPr/>
        </p:nvSpPr>
        <p:spPr>
          <a:xfrm>
            <a:off x="11001750" y="3337025"/>
            <a:ext cx="3000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highlight>
                  <a:srgbClr val="FFF2CC"/>
                </a:highlight>
              </a:rPr>
              <a:t>Nearly one third of US Workforce are freelancers, a growing majority are highly skilled.</a:t>
            </a:r>
            <a:endParaRPr sz="750">
              <a:solidFill>
                <a:schemeClr val="dk1"/>
              </a:solidFill>
              <a:highlight>
                <a:srgbClr val="FFF2CC"/>
              </a:highlight>
            </a:endParaRPr>
          </a:p>
          <a:p>
            <a:pPr indent="0" lvl="0" marL="0" rtl="0" algn="l">
              <a:spcBef>
                <a:spcPts val="0"/>
              </a:spcBef>
              <a:spcAft>
                <a:spcPts val="0"/>
              </a:spcAft>
              <a:buNone/>
            </a:pPr>
            <a:r>
              <a:t/>
            </a:r>
            <a:endParaRPr sz="750">
              <a:solidFill>
                <a:schemeClr val="dk1"/>
              </a:solidFill>
              <a:highlight>
                <a:srgbClr val="FFF2CC"/>
              </a:highlight>
            </a:endParaRPr>
          </a:p>
          <a:p>
            <a:pPr indent="0" lvl="0" marL="0" rtl="0" algn="l">
              <a:spcBef>
                <a:spcPts val="0"/>
              </a:spcBef>
              <a:spcAft>
                <a:spcPts val="0"/>
              </a:spcAft>
              <a:buNone/>
            </a:pPr>
            <a:r>
              <a:rPr lang="en" sz="750">
                <a:solidFill>
                  <a:schemeClr val="dk1"/>
                </a:solidFill>
                <a:highlight>
                  <a:srgbClr val="FFF2CC"/>
                </a:highlight>
              </a:rPr>
              <a:t>"Millions of well-qualified Americans today are attracted to contract work. Freelancers are now estimated to make up roughly a third of the U.S. workforce, and those who are highly skilled represent a small but growing slice of it. And for the first time since 2014, the number of freelancers who say they consider gig work to be a long-term career choice is the same as the number who consider it a temporary way to make money. Early signs suggest that Covid-19 will also speed up this shift." - HBR</a:t>
            </a:r>
            <a:endParaRPr/>
          </a:p>
        </p:txBody>
      </p:sp>
      <p:sp>
        <p:nvSpPr>
          <p:cNvPr id="91" name="Google Shape;91;p15"/>
          <p:cNvSpPr txBox="1"/>
          <p:nvPr/>
        </p:nvSpPr>
        <p:spPr>
          <a:xfrm>
            <a:off x="4125236" y="901188"/>
            <a:ext cx="1171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1/3</a:t>
            </a:r>
            <a:endParaRPr b="1" sz="4400">
              <a:solidFill>
                <a:srgbClr val="434343"/>
              </a:solidFill>
              <a:latin typeface="Montserrat"/>
              <a:ea typeface="Montserrat"/>
              <a:cs typeface="Montserrat"/>
              <a:sym typeface="Montserrat"/>
            </a:endParaRPr>
          </a:p>
        </p:txBody>
      </p:sp>
      <p:sp>
        <p:nvSpPr>
          <p:cNvPr id="92" name="Google Shape;92;p15"/>
          <p:cNvSpPr txBox="1"/>
          <p:nvPr/>
        </p:nvSpPr>
        <p:spPr>
          <a:xfrm>
            <a:off x="5525486" y="952025"/>
            <a:ext cx="293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Nunito"/>
                <a:ea typeface="Nunito"/>
                <a:cs typeface="Nunito"/>
                <a:sym typeface="Nunito"/>
              </a:rPr>
              <a:t>Nearly one-third of the US workforce are freelancers, a growing majority are highly skilled. [1]</a:t>
            </a:r>
            <a:endParaRPr sz="1500">
              <a:solidFill>
                <a:srgbClr val="434343"/>
              </a:solidFill>
            </a:endParaRPr>
          </a:p>
        </p:txBody>
      </p:sp>
      <p:sp>
        <p:nvSpPr>
          <p:cNvPr id="93" name="Google Shape;93;p15"/>
          <p:cNvSpPr txBox="1"/>
          <p:nvPr/>
        </p:nvSpPr>
        <p:spPr>
          <a:xfrm>
            <a:off x="131550" y="4685100"/>
            <a:ext cx="3323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rPr>
              <a:t>[1] </a:t>
            </a:r>
            <a:r>
              <a:rPr lang="en" sz="900" u="sng">
                <a:solidFill>
                  <a:schemeClr val="hlink"/>
                </a:solidFill>
                <a:hlinkClick r:id="rId3"/>
              </a:rPr>
              <a:t>Harvard Business Review</a:t>
            </a:r>
            <a:r>
              <a:rPr lang="en" sz="900">
                <a:solidFill>
                  <a:srgbClr val="434343"/>
                </a:solidFill>
              </a:rPr>
              <a:t>  [2] Intu</a:t>
            </a:r>
            <a:r>
              <a:rPr lang="en" sz="900">
                <a:solidFill>
                  <a:srgbClr val="434343"/>
                </a:solidFill>
              </a:rPr>
              <a:t>it  </a:t>
            </a:r>
            <a:r>
              <a:rPr lang="en" sz="900">
                <a:solidFill>
                  <a:srgbClr val="434343"/>
                </a:solidFill>
              </a:rPr>
              <a:t>[3] </a:t>
            </a:r>
            <a:r>
              <a:rPr lang="en" sz="900" u="sng">
                <a:solidFill>
                  <a:schemeClr val="hlink"/>
                </a:solidFill>
                <a:hlinkClick r:id="rId4"/>
              </a:rPr>
              <a:t>Reuters</a:t>
            </a:r>
            <a:endParaRPr sz="900">
              <a:solidFill>
                <a:srgbClr val="434343"/>
              </a:solidFill>
            </a:endParaRPr>
          </a:p>
        </p:txBody>
      </p:sp>
      <p:sp>
        <p:nvSpPr>
          <p:cNvPr id="94" name="Google Shape;94;p15"/>
          <p:cNvSpPr txBox="1"/>
          <p:nvPr/>
        </p:nvSpPr>
        <p:spPr>
          <a:xfrm>
            <a:off x="4125232" y="2265763"/>
            <a:ext cx="170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80%</a:t>
            </a:r>
            <a:endParaRPr b="1" sz="4400">
              <a:solidFill>
                <a:srgbClr val="434343"/>
              </a:solidFill>
              <a:latin typeface="Montserrat"/>
              <a:ea typeface="Montserrat"/>
              <a:cs typeface="Montserrat"/>
              <a:sym typeface="Montserrat"/>
            </a:endParaRPr>
          </a:p>
        </p:txBody>
      </p:sp>
      <p:sp>
        <p:nvSpPr>
          <p:cNvPr id="95" name="Google Shape;95;p15"/>
          <p:cNvSpPr txBox="1"/>
          <p:nvPr/>
        </p:nvSpPr>
        <p:spPr>
          <a:xfrm>
            <a:off x="5525486" y="2271113"/>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Nunito"/>
                <a:ea typeface="Nunito"/>
                <a:cs typeface="Nunito"/>
                <a:sym typeface="Nunito"/>
              </a:rPr>
              <a:t>More than 80% of US-based large companies will greatly increase their use of non-traditional workers in the coming years. [2]</a:t>
            </a:r>
            <a:endParaRPr sz="1500">
              <a:solidFill>
                <a:srgbClr val="434343"/>
              </a:solidFill>
            </a:endParaRPr>
          </a:p>
        </p:txBody>
      </p:sp>
      <p:sp>
        <p:nvSpPr>
          <p:cNvPr id="96" name="Google Shape;96;p15"/>
          <p:cNvSpPr txBox="1"/>
          <p:nvPr/>
        </p:nvSpPr>
        <p:spPr>
          <a:xfrm>
            <a:off x="4125236" y="3630338"/>
            <a:ext cx="270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rgbClr val="434343"/>
                </a:solidFill>
                <a:latin typeface="Montserrat"/>
                <a:ea typeface="Montserrat"/>
                <a:cs typeface="Montserrat"/>
                <a:sym typeface="Montserrat"/>
              </a:rPr>
              <a:t>2 M</a:t>
            </a:r>
            <a:endParaRPr b="1" sz="4400">
              <a:solidFill>
                <a:srgbClr val="434343"/>
              </a:solidFill>
              <a:latin typeface="Montserrat"/>
              <a:ea typeface="Montserrat"/>
              <a:cs typeface="Montserrat"/>
              <a:sym typeface="Montserrat"/>
            </a:endParaRPr>
          </a:p>
        </p:txBody>
      </p:sp>
      <p:sp>
        <p:nvSpPr>
          <p:cNvPr id="97" name="Google Shape;97;p15"/>
          <p:cNvSpPr txBox="1"/>
          <p:nvPr/>
        </p:nvSpPr>
        <p:spPr>
          <a:xfrm>
            <a:off x="5518411" y="3702525"/>
            <a:ext cx="309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latin typeface="Nunito"/>
                <a:ea typeface="Nunito"/>
                <a:cs typeface="Nunito"/>
                <a:sym typeface="Nunito"/>
              </a:rPr>
              <a:t>According to Upwork, 2 million Americans started freelancing in the 12 months leading up to September 2020 alone. [3]</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1107150" y="2044575"/>
            <a:ext cx="6929700" cy="19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4000">
                <a:solidFill>
                  <a:srgbClr val="434343"/>
                </a:solidFill>
                <a:latin typeface="Nunito"/>
                <a:ea typeface="Nunito"/>
                <a:cs typeface="Nunito"/>
                <a:sym typeface="Nunito"/>
              </a:rPr>
              <a:t>What did we </a:t>
            </a:r>
            <a:r>
              <a:rPr b="1" lang="en" sz="4000">
                <a:solidFill>
                  <a:srgbClr val="0CA99E"/>
                </a:solidFill>
                <a:latin typeface="Nunito"/>
                <a:ea typeface="Nunito"/>
                <a:cs typeface="Nunito"/>
                <a:sym typeface="Nunito"/>
              </a:rPr>
              <a:t>KNOW</a:t>
            </a:r>
            <a:r>
              <a:rPr b="1" lang="en" sz="4000">
                <a:solidFill>
                  <a:srgbClr val="434343"/>
                </a:solidFill>
                <a:latin typeface="Nunito"/>
                <a:ea typeface="Nunito"/>
                <a:cs typeface="Nunito"/>
                <a:sym typeface="Nunito"/>
              </a:rPr>
              <a:t>🧑‍💻 about NFCC and the on-going program?</a:t>
            </a:r>
            <a:endParaRPr b="1" sz="40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3620">
              <a:solidFill>
                <a:srgbClr val="0CA99E"/>
              </a:solidFill>
              <a:latin typeface="Nunito"/>
              <a:ea typeface="Nunito"/>
              <a:cs typeface="Nunito"/>
              <a:sym typeface="Nunito"/>
            </a:endParaRPr>
          </a:p>
        </p:txBody>
      </p:sp>
      <p:pic>
        <p:nvPicPr>
          <p:cNvPr id="464" name="Google Shape;464;p42"/>
          <p:cNvPicPr preferRelativeResize="0"/>
          <p:nvPr/>
        </p:nvPicPr>
        <p:blipFill>
          <a:blip r:embed="rId3">
            <a:alphaModFix/>
          </a:blip>
          <a:stretch>
            <a:fillRect/>
          </a:stretch>
        </p:blipFill>
        <p:spPr>
          <a:xfrm>
            <a:off x="5660575" y="0"/>
            <a:ext cx="3429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932950" y="622950"/>
            <a:ext cx="6929700" cy="19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200">
                <a:solidFill>
                  <a:srgbClr val="434343"/>
                </a:solidFill>
                <a:latin typeface="Nunito"/>
                <a:ea typeface="Nunito"/>
                <a:cs typeface="Nunito"/>
                <a:sym typeface="Nunito"/>
              </a:rPr>
              <a:t>Introduce problem space (scope &amp; define)</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Clr>
                <a:schemeClr val="dk1"/>
              </a:buClr>
              <a:buSzPts val="990"/>
              <a:buFont typeface="Arial"/>
              <a:buNone/>
            </a:pPr>
            <a:r>
              <a:rPr b="1" lang="en" sz="1200">
                <a:solidFill>
                  <a:srgbClr val="434343"/>
                </a:solidFill>
                <a:latin typeface="Nunito"/>
                <a:ea typeface="Nunito"/>
                <a:cs typeface="Nunito"/>
                <a:sym typeface="Nunito"/>
              </a:rPr>
              <a:t>Introduce the people we’re designing for (what we learned about them)</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Video 1 (introduction)</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What we did (who we talked to, how)</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Insights into:</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Independent workers</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Black and latinX specifics</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Walk-a-mile findings</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Video 2 (checking back in)</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Introduce the opportunity</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Other:</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What did we do (interviews, pestle factors, walk-a-mile, clustering)</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rPr b="1" lang="en" sz="1200">
                <a:solidFill>
                  <a:srgbClr val="434343"/>
                </a:solidFill>
                <a:latin typeface="Nunito"/>
                <a:ea typeface="Nunito"/>
                <a:cs typeface="Nunito"/>
                <a:sym typeface="Nunito"/>
              </a:rPr>
              <a:t>The market (focus on millennials with untailored advice)</a:t>
            </a:r>
            <a:endParaRPr b="1" sz="12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b="1" sz="1200">
              <a:solidFill>
                <a:srgbClr val="434343"/>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484750" y="341525"/>
            <a:ext cx="81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2000">
              <a:solidFill>
                <a:srgbClr val="434343"/>
              </a:solidFill>
              <a:latin typeface="Nunito"/>
              <a:ea typeface="Nunito"/>
              <a:cs typeface="Nunito"/>
              <a:sym typeface="Nunito"/>
            </a:endParaRPr>
          </a:p>
        </p:txBody>
      </p:sp>
      <p:sp>
        <p:nvSpPr>
          <p:cNvPr id="103" name="Google Shape;103;p16"/>
          <p:cNvSpPr/>
          <p:nvPr/>
        </p:nvSpPr>
        <p:spPr>
          <a:xfrm>
            <a:off x="229200" y="1494450"/>
            <a:ext cx="3143100" cy="1622700"/>
          </a:xfrm>
          <a:prstGeom prst="wedgeEllipseCallout">
            <a:avLst>
              <a:gd fmla="val -20833" name="adj1"/>
              <a:gd fmla="val 62500" name="adj2"/>
            </a:avLst>
          </a:prstGeom>
          <a:solidFill>
            <a:srgbClr val="FFE59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1A1A1A"/>
                </a:solidFill>
                <a:latin typeface="Nunito"/>
                <a:ea typeface="Nunito"/>
                <a:cs typeface="Nunito"/>
                <a:sym typeface="Nunito"/>
              </a:rPr>
              <a:t>“I’ve worked in hospitality as waitress, bartender, chef...I did everything I needed to know for when the time came for me to own this business I could do it.”</a:t>
            </a:r>
            <a:endParaRPr sz="1100">
              <a:latin typeface="Nunito"/>
              <a:ea typeface="Nunito"/>
              <a:cs typeface="Nunito"/>
              <a:sym typeface="Nunito"/>
            </a:endParaRPr>
          </a:p>
        </p:txBody>
      </p:sp>
      <p:sp>
        <p:nvSpPr>
          <p:cNvPr id="104" name="Google Shape;104;p16"/>
          <p:cNvSpPr/>
          <p:nvPr/>
        </p:nvSpPr>
        <p:spPr>
          <a:xfrm>
            <a:off x="176250" y="3299825"/>
            <a:ext cx="2895000" cy="1458600"/>
          </a:xfrm>
          <a:prstGeom prst="wedgeEllipseCallout">
            <a:avLst>
              <a:gd fmla="val -20833" name="adj1"/>
              <a:gd fmla="val 62500" name="adj2"/>
            </a:avLst>
          </a:prstGeom>
          <a:solidFill>
            <a:srgbClr val="CDE9E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“In August of 2020 my Grandma got dementia… </a:t>
            </a:r>
            <a:r>
              <a:rPr b="1" lang="en" sz="1200">
                <a:solidFill>
                  <a:schemeClr val="dk1"/>
                </a:solidFill>
                <a:latin typeface="Nunito"/>
                <a:ea typeface="Nunito"/>
                <a:cs typeface="Nunito"/>
                <a:sym typeface="Nunito"/>
              </a:rPr>
              <a:t>I quit my job to support her</a:t>
            </a:r>
            <a:r>
              <a:rPr b="1" lang="en" sz="1100">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and signed up to work with the Census… like gig work.” </a:t>
            </a:r>
            <a:endParaRPr sz="1100">
              <a:solidFill>
                <a:srgbClr val="1A1A1A"/>
              </a:solidFill>
              <a:latin typeface="Nunito"/>
              <a:ea typeface="Nunito"/>
              <a:cs typeface="Nunito"/>
              <a:sym typeface="Nunito"/>
            </a:endParaRPr>
          </a:p>
        </p:txBody>
      </p:sp>
      <p:sp>
        <p:nvSpPr>
          <p:cNvPr id="105" name="Google Shape;105;p16"/>
          <p:cNvSpPr/>
          <p:nvPr/>
        </p:nvSpPr>
        <p:spPr>
          <a:xfrm>
            <a:off x="2989450" y="2466325"/>
            <a:ext cx="3419400" cy="1534200"/>
          </a:xfrm>
          <a:prstGeom prst="wedgeRoundRectCallout">
            <a:avLst>
              <a:gd fmla="val -20376" name="adj1"/>
              <a:gd fmla="val 69662" name="adj2"/>
              <a:gd fmla="val 0" name="adj3"/>
            </a:avLst>
          </a:prstGeom>
          <a:solidFill>
            <a:srgbClr val="CDE9E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“I’ve been </a:t>
            </a:r>
            <a:r>
              <a:rPr b="1" lang="en" sz="1200">
                <a:solidFill>
                  <a:schemeClr val="dk1"/>
                </a:solidFill>
                <a:latin typeface="Nunito"/>
                <a:ea typeface="Nunito"/>
                <a:cs typeface="Nunito"/>
                <a:sym typeface="Nunito"/>
              </a:rPr>
              <a:t>bartending</a:t>
            </a:r>
            <a:r>
              <a:rPr lang="en" sz="1100">
                <a:solidFill>
                  <a:schemeClr val="dk1"/>
                </a:solidFill>
                <a:latin typeface="Nunito"/>
                <a:ea typeface="Nunito"/>
                <a:cs typeface="Nunito"/>
                <a:sym typeface="Nunito"/>
              </a:rPr>
              <a:t> for the past </a:t>
            </a:r>
            <a:r>
              <a:rPr b="1" lang="en" sz="1200">
                <a:solidFill>
                  <a:schemeClr val="dk1"/>
                </a:solidFill>
                <a:latin typeface="Nunito"/>
                <a:ea typeface="Nunito"/>
                <a:cs typeface="Nunito"/>
                <a:sym typeface="Nunito"/>
              </a:rPr>
              <a:t>10 years</a:t>
            </a:r>
            <a:r>
              <a:rPr lang="en" sz="1100">
                <a:solidFill>
                  <a:schemeClr val="dk1"/>
                </a:solidFill>
                <a:latin typeface="Nunito"/>
                <a:ea typeface="Nunito"/>
                <a:cs typeface="Nunito"/>
                <a:sym typeface="Nunito"/>
              </a:rPr>
              <a:t> but</a:t>
            </a:r>
            <a:r>
              <a:rPr b="1" lang="en" sz="1100">
                <a:solidFill>
                  <a:schemeClr val="dk1"/>
                </a:solidFill>
                <a:latin typeface="Nunito"/>
                <a:ea typeface="Nunito"/>
                <a:cs typeface="Nunito"/>
                <a:sym typeface="Nunito"/>
              </a:rPr>
              <a:t> </a:t>
            </a:r>
            <a:r>
              <a:rPr b="1" lang="en" sz="1200">
                <a:solidFill>
                  <a:schemeClr val="dk1"/>
                </a:solidFill>
                <a:latin typeface="Nunito"/>
                <a:ea typeface="Nunito"/>
                <a:cs typeface="Nunito"/>
                <a:sym typeface="Nunito"/>
              </a:rPr>
              <a:t>lost my job during the pandemic</a:t>
            </a:r>
            <a:r>
              <a:rPr lang="en" sz="1200">
                <a:solidFill>
                  <a:schemeClr val="dk1"/>
                </a:solidFill>
                <a:latin typeface="Nunito"/>
                <a:ea typeface="Nunito"/>
                <a:cs typeface="Nunito"/>
                <a:sym typeface="Nunito"/>
              </a:rPr>
              <a:t>.</a:t>
            </a:r>
            <a:r>
              <a:rPr lang="en" sz="1100">
                <a:solidFill>
                  <a:schemeClr val="dk1"/>
                </a:solidFill>
                <a:latin typeface="Nunito"/>
                <a:ea typeface="Nunito"/>
                <a:cs typeface="Nunito"/>
                <a:sym typeface="Nunito"/>
              </a:rPr>
              <a:t> When called to join back, I did not feel like going to the old job. But I had artistic inclinations for a long time, so why not give it a go. I set up my own LLC - on GoDaddy.”</a:t>
            </a:r>
            <a:endParaRPr sz="1100"/>
          </a:p>
        </p:txBody>
      </p:sp>
      <p:sp>
        <p:nvSpPr>
          <p:cNvPr id="106" name="Google Shape;106;p16"/>
          <p:cNvSpPr/>
          <p:nvPr/>
        </p:nvSpPr>
        <p:spPr>
          <a:xfrm>
            <a:off x="6097025" y="1658475"/>
            <a:ext cx="2481600" cy="1338600"/>
          </a:xfrm>
          <a:prstGeom prst="wedgeEllipseCallout">
            <a:avLst>
              <a:gd fmla="val 16664" name="adj1"/>
              <a:gd fmla="val 67408" name="adj2"/>
            </a:avLst>
          </a:prstGeom>
          <a:solidFill>
            <a:srgbClr val="CDE9E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“I was professional cyclist and I own bike shop now. </a:t>
            </a:r>
            <a:r>
              <a:rPr lang="en" sz="1100">
                <a:solidFill>
                  <a:schemeClr val="dk1"/>
                </a:solidFill>
                <a:latin typeface="Nunito"/>
                <a:ea typeface="Nunito"/>
                <a:cs typeface="Nunito"/>
                <a:sym typeface="Nunito"/>
              </a:rPr>
              <a:t>I do a lot of different things.”</a:t>
            </a:r>
            <a:endParaRPr sz="1100"/>
          </a:p>
        </p:txBody>
      </p:sp>
      <p:sp>
        <p:nvSpPr>
          <p:cNvPr id="107" name="Google Shape;107;p16"/>
          <p:cNvSpPr/>
          <p:nvPr/>
        </p:nvSpPr>
        <p:spPr>
          <a:xfrm>
            <a:off x="176245" y="341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ph idx="4294967295" type="title"/>
          </p:nvPr>
        </p:nvSpPr>
        <p:spPr>
          <a:xfrm>
            <a:off x="476100" y="445025"/>
            <a:ext cx="82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rgbClr val="434343"/>
                </a:solidFill>
                <a:latin typeface="Montserrat ExtraBold"/>
                <a:ea typeface="Montserrat ExtraBold"/>
                <a:cs typeface="Montserrat ExtraBold"/>
                <a:sym typeface="Montserrat ExtraBold"/>
              </a:rPr>
              <a:t>Each gig worker, SBO, and freelancer has their own unique story… And there are millions of stories.</a:t>
            </a:r>
            <a:endParaRPr sz="23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000">
              <a:solidFill>
                <a:srgbClr val="434343"/>
              </a:solidFill>
              <a:latin typeface="Montserrat ExtraBold"/>
              <a:ea typeface="Montserrat ExtraBold"/>
              <a:cs typeface="Montserrat ExtraBold"/>
              <a:sym typeface="Montserrat ExtraBold"/>
            </a:endParaRPr>
          </a:p>
        </p:txBody>
      </p:sp>
      <p:sp>
        <p:nvSpPr>
          <p:cNvPr id="109" name="Google Shape;109;p16"/>
          <p:cNvSpPr/>
          <p:nvPr/>
        </p:nvSpPr>
        <p:spPr>
          <a:xfrm>
            <a:off x="6152100" y="3546650"/>
            <a:ext cx="2593500" cy="1338600"/>
          </a:xfrm>
          <a:prstGeom prst="wedgeRoundRectCallout">
            <a:avLst>
              <a:gd fmla="val 33350" name="adj1"/>
              <a:gd fmla="val 67787" name="adj2"/>
              <a:gd fmla="val 0" name="adj3"/>
            </a:avLst>
          </a:prstGeom>
          <a:solidFill>
            <a:srgbClr val="D9D2E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1A1A1A"/>
                </a:solidFill>
                <a:latin typeface="Nunito"/>
                <a:ea typeface="Nunito"/>
                <a:cs typeface="Nunito"/>
                <a:sym typeface="Nunito"/>
              </a:rPr>
              <a:t>“Been in IT for </a:t>
            </a:r>
            <a:r>
              <a:rPr b="1" lang="en" sz="1200">
                <a:solidFill>
                  <a:srgbClr val="1A1A1A"/>
                </a:solidFill>
                <a:latin typeface="Nunito"/>
                <a:ea typeface="Nunito"/>
                <a:cs typeface="Nunito"/>
                <a:sym typeface="Nunito"/>
              </a:rPr>
              <a:t>30 years</a:t>
            </a:r>
            <a:r>
              <a:rPr lang="en" sz="1100">
                <a:solidFill>
                  <a:srgbClr val="1A1A1A"/>
                </a:solidFill>
                <a:latin typeface="Nunito"/>
                <a:ea typeface="Nunito"/>
                <a:cs typeface="Nunito"/>
                <a:sym typeface="Nunito"/>
              </a:rPr>
              <a:t> but the </a:t>
            </a:r>
            <a:r>
              <a:rPr b="1" lang="en" sz="1200">
                <a:solidFill>
                  <a:srgbClr val="1A1A1A"/>
                </a:solidFill>
                <a:latin typeface="Nunito"/>
                <a:ea typeface="Nunito"/>
                <a:cs typeface="Nunito"/>
                <a:sym typeface="Nunito"/>
              </a:rPr>
              <a:t>IT industry is all contract work these days</a:t>
            </a:r>
            <a:r>
              <a:rPr b="1" lang="en" sz="1100">
                <a:solidFill>
                  <a:srgbClr val="1A1A1A"/>
                </a:solidFill>
                <a:latin typeface="Nunito"/>
                <a:ea typeface="Nunito"/>
                <a:cs typeface="Nunito"/>
                <a:sym typeface="Nunito"/>
              </a:rPr>
              <a:t> </a:t>
            </a:r>
            <a:r>
              <a:rPr lang="en" sz="1100">
                <a:solidFill>
                  <a:srgbClr val="1A1A1A"/>
                </a:solidFill>
                <a:latin typeface="Nunito"/>
                <a:ea typeface="Nunito"/>
                <a:cs typeface="Nunito"/>
                <a:sym typeface="Nunito"/>
              </a:rPr>
              <a:t>because it’s better for the employer. So I started my own business in IT and </a:t>
            </a:r>
            <a:r>
              <a:rPr lang="en" sz="1100">
                <a:solidFill>
                  <a:srgbClr val="1A1A1A"/>
                </a:solidFill>
                <a:latin typeface="Nunito"/>
                <a:ea typeface="Nunito"/>
                <a:cs typeface="Nunito"/>
                <a:sym typeface="Nunito"/>
              </a:rPr>
              <a:t>supplement</a:t>
            </a:r>
            <a:r>
              <a:rPr lang="en" sz="1100">
                <a:solidFill>
                  <a:srgbClr val="1A1A1A"/>
                </a:solidFill>
                <a:latin typeface="Nunito"/>
                <a:ea typeface="Nunito"/>
                <a:cs typeface="Nunito"/>
                <a:sym typeface="Nunito"/>
              </a:rPr>
              <a:t> with other gig works.”</a:t>
            </a:r>
            <a:endParaRPr sz="1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p:nvPr/>
        </p:nvSpPr>
        <p:spPr>
          <a:xfrm>
            <a:off x="176245" y="350536"/>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idx="4294967295" type="title"/>
          </p:nvPr>
        </p:nvSpPr>
        <p:spPr>
          <a:xfrm>
            <a:off x="476100" y="445025"/>
            <a:ext cx="82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434343"/>
                </a:solidFill>
                <a:latin typeface="Montserrat ExtraBold"/>
                <a:ea typeface="Montserrat ExtraBold"/>
                <a:cs typeface="Montserrat ExtraBold"/>
                <a:sym typeface="Montserrat ExtraBold"/>
              </a:rPr>
              <a:t>But there are common bonds that unite them.</a:t>
            </a:r>
            <a:endParaRPr i="1" sz="2500">
              <a:solidFill>
                <a:srgbClr val="434343"/>
              </a:solidFill>
              <a:latin typeface="Nunito"/>
              <a:ea typeface="Nunito"/>
              <a:cs typeface="Nunito"/>
              <a:sym typeface="Nunito"/>
            </a:endParaRPr>
          </a:p>
          <a:p>
            <a:pPr indent="0" lvl="0" marL="0" rtl="0" algn="l">
              <a:spcBef>
                <a:spcPts val="0"/>
              </a:spcBef>
              <a:spcAft>
                <a:spcPts val="0"/>
              </a:spcAft>
              <a:buSzPts val="990"/>
              <a:buNone/>
            </a:pPr>
            <a:r>
              <a:t/>
            </a:r>
            <a:endParaRPr sz="22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t/>
            </a:r>
            <a:endParaRPr sz="2000">
              <a:solidFill>
                <a:srgbClr val="434343"/>
              </a:solidFill>
              <a:latin typeface="Montserrat ExtraBold"/>
              <a:ea typeface="Montserrat ExtraBold"/>
              <a:cs typeface="Montserrat ExtraBold"/>
              <a:sym typeface="Montserrat ExtraBold"/>
            </a:endParaRPr>
          </a:p>
        </p:txBody>
      </p:sp>
      <p:pic>
        <p:nvPicPr>
          <p:cNvPr id="116" name="Google Shape;116;p17"/>
          <p:cNvPicPr preferRelativeResize="0"/>
          <p:nvPr/>
        </p:nvPicPr>
        <p:blipFill rotWithShape="1">
          <a:blip r:embed="rId3">
            <a:alphaModFix/>
          </a:blip>
          <a:srcRect b="9738" l="0" r="0" t="18340"/>
          <a:stretch/>
        </p:blipFill>
        <p:spPr>
          <a:xfrm>
            <a:off x="658175" y="1406750"/>
            <a:ext cx="7423874" cy="345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sp>
        <p:nvSpPr>
          <p:cNvPr id="121" name="Google Shape;121;p18"/>
          <p:cNvSpPr/>
          <p:nvPr/>
        </p:nvSpPr>
        <p:spPr>
          <a:xfrm>
            <a:off x="1273800" y="2083225"/>
            <a:ext cx="6596400" cy="2066100"/>
          </a:xfrm>
          <a:prstGeom prst="roundRect">
            <a:avLst>
              <a:gd fmla="val 16667" name="adj"/>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1568400" y="2386725"/>
            <a:ext cx="5979000" cy="1628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solidFill>
                  <a:srgbClr val="434343"/>
                </a:solidFill>
                <a:latin typeface="Nunito"/>
                <a:ea typeface="Nunito"/>
                <a:cs typeface="Nunito"/>
                <a:sym typeface="Nunito"/>
              </a:rPr>
              <a:t>..</a:t>
            </a:r>
            <a:r>
              <a:rPr lang="en" sz="1800">
                <a:solidFill>
                  <a:srgbClr val="434343"/>
                </a:solidFill>
                <a:latin typeface="Nunito"/>
                <a:ea typeface="Nunito"/>
                <a:cs typeface="Nunito"/>
                <a:sym typeface="Nunito"/>
              </a:rPr>
              <a:t>.e</a:t>
            </a:r>
            <a:r>
              <a:rPr lang="en" sz="1800">
                <a:solidFill>
                  <a:srgbClr val="434343"/>
                </a:solidFill>
                <a:latin typeface="Nunito"/>
                <a:ea typeface="Nunito"/>
                <a:cs typeface="Nunito"/>
                <a:sym typeface="Nunito"/>
              </a:rPr>
              <a:t>ncompass SBO’s, skilled and unskilled gig workers, and freelancers who share common motivations like working for themselves, </a:t>
            </a:r>
            <a:r>
              <a:rPr lang="en" sz="1800">
                <a:solidFill>
                  <a:srgbClr val="434343"/>
                </a:solidFill>
                <a:latin typeface="Nunito"/>
                <a:ea typeface="Nunito"/>
                <a:cs typeface="Nunito"/>
                <a:sym typeface="Nunito"/>
              </a:rPr>
              <a:t>the desire to flex their creative muscle, and owning their results and effort.</a:t>
            </a:r>
            <a:endParaRPr sz="18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t/>
            </a:r>
            <a:endParaRPr i="1" sz="1100">
              <a:solidFill>
                <a:schemeClr val="dk1"/>
              </a:solidFill>
            </a:endParaRPr>
          </a:p>
        </p:txBody>
      </p:sp>
      <p:sp>
        <p:nvSpPr>
          <p:cNvPr id="123" name="Google Shape;123;p18"/>
          <p:cNvSpPr txBox="1"/>
          <p:nvPr/>
        </p:nvSpPr>
        <p:spPr>
          <a:xfrm>
            <a:off x="1333650" y="1771125"/>
            <a:ext cx="47613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rgbClr val="434343"/>
                </a:solidFill>
                <a:latin typeface="Montserrat ExtraBold"/>
                <a:ea typeface="Montserrat ExtraBold"/>
                <a:cs typeface="Montserrat ExtraBold"/>
                <a:sym typeface="Montserrat ExtraBold"/>
              </a:rPr>
              <a:t>Independent workers</a:t>
            </a:r>
            <a:endParaRPr sz="2800">
              <a:solidFill>
                <a:srgbClr val="434343"/>
              </a:solidFill>
              <a:latin typeface="Montserrat"/>
              <a:ea typeface="Montserrat"/>
              <a:cs typeface="Montserrat"/>
              <a:sym typeface="Montserrat"/>
            </a:endParaRPr>
          </a:p>
        </p:txBody>
      </p:sp>
      <p:sp>
        <p:nvSpPr>
          <p:cNvPr id="124" name="Google Shape;124;p18"/>
          <p:cNvSpPr/>
          <p:nvPr/>
        </p:nvSpPr>
        <p:spPr>
          <a:xfrm>
            <a:off x="852475" y="-36557"/>
            <a:ext cx="8291400" cy="379800"/>
          </a:xfrm>
          <a:prstGeom prst="roundRect">
            <a:avLst>
              <a:gd fmla="val 16667" name="adj"/>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46175" y="-36550"/>
            <a:ext cx="1537800" cy="379800"/>
          </a:xfrm>
          <a:prstGeom prst="roundRect">
            <a:avLst>
              <a:gd fmla="val 16667" name="adj"/>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Nunito"/>
                <a:ea typeface="Nunito"/>
                <a:cs typeface="Nunito"/>
                <a:sym typeface="Nunito"/>
              </a:rPr>
              <a:t>   </a:t>
            </a:r>
            <a:r>
              <a:rPr b="1" lang="en">
                <a:solidFill>
                  <a:srgbClr val="FFFFFF"/>
                </a:solidFill>
                <a:latin typeface="Nunito"/>
                <a:ea typeface="Nunito"/>
                <a:cs typeface="Nunito"/>
                <a:sym typeface="Nunito"/>
              </a:rPr>
              <a:t>Terminology</a:t>
            </a:r>
            <a:endParaRPr b="1">
              <a:solidFill>
                <a:srgbClr val="FFFFFF"/>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4326075" y="2620051"/>
            <a:ext cx="1021800" cy="97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176250" y="350525"/>
            <a:ext cx="770100" cy="667200"/>
          </a:xfrm>
          <a:prstGeom prst="hexagon">
            <a:avLst>
              <a:gd fmla="val 25000" name="adj"/>
              <a:gd fmla="val 115470" name="vf"/>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457200" y="457200"/>
            <a:ext cx="6602700" cy="602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434343"/>
                </a:solidFill>
                <a:latin typeface="Montserrat ExtraBold"/>
                <a:ea typeface="Montserrat ExtraBold"/>
                <a:cs typeface="Montserrat ExtraBold"/>
                <a:sym typeface="Montserrat ExtraBold"/>
              </a:rPr>
              <a:t>Our work has been informed by...</a:t>
            </a:r>
            <a:endParaRPr sz="2800">
              <a:solidFill>
                <a:srgbClr val="434343"/>
              </a:solidFill>
              <a:latin typeface="Montserrat"/>
              <a:ea typeface="Montserrat"/>
              <a:cs typeface="Montserrat"/>
              <a:sym typeface="Montserrat"/>
            </a:endParaRPr>
          </a:p>
        </p:txBody>
      </p:sp>
      <p:sp>
        <p:nvSpPr>
          <p:cNvPr id="133" name="Google Shape;133;p19"/>
          <p:cNvSpPr/>
          <p:nvPr/>
        </p:nvSpPr>
        <p:spPr>
          <a:xfrm>
            <a:off x="3733750" y="2019603"/>
            <a:ext cx="2044500" cy="2044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pic>
        <p:nvPicPr>
          <p:cNvPr id="134" name="Google Shape;134;p19"/>
          <p:cNvPicPr preferRelativeResize="0"/>
          <p:nvPr/>
        </p:nvPicPr>
        <p:blipFill>
          <a:blip r:embed="rId3">
            <a:alphaModFix/>
          </a:blip>
          <a:stretch>
            <a:fillRect/>
          </a:stretch>
        </p:blipFill>
        <p:spPr>
          <a:xfrm rot="404394">
            <a:off x="6904962" y="1821250"/>
            <a:ext cx="1285875" cy="1285875"/>
          </a:xfrm>
          <a:prstGeom prst="rect">
            <a:avLst/>
          </a:prstGeom>
          <a:noFill/>
          <a:ln>
            <a:noFill/>
          </a:ln>
        </p:spPr>
      </p:pic>
      <p:sp>
        <p:nvSpPr>
          <p:cNvPr id="135" name="Google Shape;135;p19"/>
          <p:cNvSpPr txBox="1"/>
          <p:nvPr/>
        </p:nvSpPr>
        <p:spPr>
          <a:xfrm>
            <a:off x="6554243" y="2501238"/>
            <a:ext cx="19077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1200">
                <a:solidFill>
                  <a:srgbClr val="434343"/>
                </a:solidFill>
                <a:latin typeface="Nunito"/>
                <a:ea typeface="Nunito"/>
                <a:cs typeface="Nunito"/>
                <a:sym typeface="Nunito"/>
              </a:rPr>
              <a:t>W</a:t>
            </a:r>
            <a:r>
              <a:rPr lang="en" sz="1200">
                <a:solidFill>
                  <a:srgbClr val="434343"/>
                </a:solidFill>
                <a:latin typeface="Nunito"/>
                <a:ea typeface="Nunito"/>
                <a:cs typeface="Nunito"/>
                <a:sym typeface="Nunito"/>
              </a:rPr>
              <a:t>alk-a-mile </a:t>
            </a:r>
            <a:endParaRPr sz="1200">
              <a:solidFill>
                <a:srgbClr val="434343"/>
              </a:solidFill>
              <a:latin typeface="Nunito"/>
              <a:ea typeface="Nunito"/>
              <a:cs typeface="Nunito"/>
              <a:sym typeface="Nunito"/>
            </a:endParaRPr>
          </a:p>
          <a:p>
            <a:pPr indent="0" lvl="0" marL="0" rtl="0" algn="ctr">
              <a:spcBef>
                <a:spcPts val="0"/>
              </a:spcBef>
              <a:spcAft>
                <a:spcPts val="0"/>
              </a:spcAft>
              <a:buNone/>
            </a:pPr>
            <a:r>
              <a:rPr lang="en" sz="1200">
                <a:solidFill>
                  <a:srgbClr val="434343"/>
                </a:solidFill>
                <a:latin typeface="Nunito"/>
                <a:ea typeface="Nunito"/>
                <a:cs typeface="Nunito"/>
                <a:sym typeface="Nunito"/>
              </a:rPr>
              <a:t>with </a:t>
            </a:r>
            <a:r>
              <a:rPr lang="en" sz="1200">
                <a:solidFill>
                  <a:srgbClr val="434343"/>
                </a:solidFill>
                <a:latin typeface="Nunito"/>
                <a:ea typeface="Nunito"/>
                <a:cs typeface="Nunito"/>
                <a:sym typeface="Nunito"/>
              </a:rPr>
              <a:t>member</a:t>
            </a:r>
            <a:r>
              <a:rPr lang="en" sz="1200">
                <a:solidFill>
                  <a:srgbClr val="434343"/>
                </a:solidFill>
                <a:latin typeface="Nunito"/>
                <a:ea typeface="Nunito"/>
                <a:cs typeface="Nunito"/>
                <a:sym typeface="Nunito"/>
              </a:rPr>
              <a:t> agency</a:t>
            </a:r>
            <a:endParaRPr sz="1200">
              <a:solidFill>
                <a:srgbClr val="434343"/>
              </a:solidFill>
              <a:latin typeface="Nunito"/>
              <a:ea typeface="Nunito"/>
              <a:cs typeface="Nunito"/>
              <a:sym typeface="Nunito"/>
            </a:endParaRPr>
          </a:p>
          <a:p>
            <a:pPr indent="0" lvl="0" marL="0" rtl="0" algn="ctr">
              <a:spcBef>
                <a:spcPts val="0"/>
              </a:spcBef>
              <a:spcAft>
                <a:spcPts val="0"/>
              </a:spcAft>
              <a:buNone/>
            </a:pPr>
            <a:r>
              <a:t/>
            </a:r>
            <a:endParaRPr sz="1100">
              <a:solidFill>
                <a:srgbClr val="434343"/>
              </a:solidFill>
              <a:latin typeface="Nunito"/>
              <a:ea typeface="Nunito"/>
              <a:cs typeface="Nunito"/>
              <a:sym typeface="Nunito"/>
            </a:endParaRPr>
          </a:p>
        </p:txBody>
      </p:sp>
      <p:sp>
        <p:nvSpPr>
          <p:cNvPr id="136" name="Google Shape;136;p19"/>
          <p:cNvSpPr txBox="1"/>
          <p:nvPr/>
        </p:nvSpPr>
        <p:spPr>
          <a:xfrm>
            <a:off x="2565312" y="1627650"/>
            <a:ext cx="13518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434343"/>
                </a:solidFill>
                <a:latin typeface="Montserrat"/>
                <a:ea typeface="Montserrat"/>
                <a:cs typeface="Montserrat"/>
                <a:sym typeface="Montserrat"/>
              </a:rPr>
              <a:t>4</a:t>
            </a:r>
            <a:endParaRPr b="1" sz="30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1200">
                <a:solidFill>
                  <a:srgbClr val="434343"/>
                </a:solidFill>
                <a:latin typeface="Nunito"/>
                <a:ea typeface="Nunito"/>
                <a:cs typeface="Nunito"/>
                <a:sym typeface="Nunito"/>
              </a:rPr>
              <a:t>Black independent workers</a:t>
            </a:r>
            <a:endParaRPr sz="1200">
              <a:solidFill>
                <a:srgbClr val="434343"/>
              </a:solidFill>
              <a:latin typeface="Nunito"/>
              <a:ea typeface="Nunito"/>
              <a:cs typeface="Nunito"/>
              <a:sym typeface="Nunito"/>
            </a:endParaRPr>
          </a:p>
        </p:txBody>
      </p:sp>
      <p:pic>
        <p:nvPicPr>
          <p:cNvPr id="137" name="Google Shape;137;p19"/>
          <p:cNvPicPr preferRelativeResize="0"/>
          <p:nvPr/>
        </p:nvPicPr>
        <p:blipFill>
          <a:blip r:embed="rId4">
            <a:alphaModFix/>
          </a:blip>
          <a:stretch>
            <a:fillRect/>
          </a:stretch>
        </p:blipFill>
        <p:spPr>
          <a:xfrm>
            <a:off x="670350" y="2073701"/>
            <a:ext cx="1289375" cy="1289375"/>
          </a:xfrm>
          <a:prstGeom prst="rect">
            <a:avLst/>
          </a:prstGeom>
          <a:noFill/>
          <a:ln>
            <a:noFill/>
          </a:ln>
        </p:spPr>
      </p:pic>
      <p:sp>
        <p:nvSpPr>
          <p:cNvPr id="138" name="Google Shape;138;p19"/>
          <p:cNvSpPr txBox="1"/>
          <p:nvPr/>
        </p:nvSpPr>
        <p:spPr>
          <a:xfrm>
            <a:off x="557725" y="2828250"/>
            <a:ext cx="17184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434343"/>
                </a:solidFill>
                <a:latin typeface="Montserrat"/>
                <a:ea typeface="Montserrat"/>
                <a:cs typeface="Montserrat"/>
                <a:sym typeface="Montserrat"/>
              </a:rPr>
              <a:t>70+</a:t>
            </a:r>
            <a:endParaRPr b="1" sz="30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434343"/>
              </a:solidFill>
              <a:latin typeface="Nunito"/>
              <a:ea typeface="Nunito"/>
              <a:cs typeface="Nunito"/>
              <a:sym typeface="Nunito"/>
            </a:endParaRPr>
          </a:p>
          <a:p>
            <a:pPr indent="0" lvl="0" marL="0" rtl="0" algn="ctr">
              <a:spcBef>
                <a:spcPts val="0"/>
              </a:spcBef>
              <a:spcAft>
                <a:spcPts val="0"/>
              </a:spcAft>
              <a:buNone/>
            </a:pPr>
            <a:r>
              <a:rPr lang="en" sz="1200">
                <a:solidFill>
                  <a:srgbClr val="434343"/>
                </a:solidFill>
                <a:latin typeface="Nunito"/>
                <a:ea typeface="Nunito"/>
                <a:cs typeface="Nunito"/>
                <a:sym typeface="Nunito"/>
              </a:rPr>
              <a:t>factors</a:t>
            </a:r>
            <a:r>
              <a:rPr lang="en" sz="1100">
                <a:solidFill>
                  <a:srgbClr val="434343"/>
                </a:solidFill>
                <a:latin typeface="Nunito"/>
                <a:ea typeface="Nunito"/>
                <a:cs typeface="Nunito"/>
                <a:sym typeface="Nunito"/>
              </a:rPr>
              <a:t> </a:t>
            </a:r>
            <a:r>
              <a:rPr lang="en" sz="1200">
                <a:solidFill>
                  <a:srgbClr val="434343"/>
                </a:solidFill>
                <a:latin typeface="Nunito"/>
                <a:ea typeface="Nunito"/>
                <a:cs typeface="Nunito"/>
                <a:sym typeface="Nunito"/>
              </a:rPr>
              <a:t>spanning </a:t>
            </a:r>
            <a:r>
              <a:rPr lang="en" sz="1200">
                <a:solidFill>
                  <a:srgbClr val="434343"/>
                </a:solidFill>
                <a:latin typeface="Nunito"/>
                <a:ea typeface="Nunito"/>
                <a:cs typeface="Nunito"/>
                <a:sym typeface="Nunito"/>
              </a:rPr>
              <a:t>Political</a:t>
            </a:r>
            <a:r>
              <a:rPr lang="en" sz="1200">
                <a:solidFill>
                  <a:srgbClr val="434343"/>
                </a:solidFill>
                <a:latin typeface="Nunito"/>
                <a:ea typeface="Nunito"/>
                <a:cs typeface="Nunito"/>
                <a:sym typeface="Nunito"/>
              </a:rPr>
              <a:t>, Economical, Social, Technological, Legal, Environmental landscapes</a:t>
            </a:r>
            <a:endParaRPr sz="1200">
              <a:solidFill>
                <a:srgbClr val="434343"/>
              </a:solidFill>
              <a:latin typeface="Nunito"/>
              <a:ea typeface="Nunito"/>
              <a:cs typeface="Nunito"/>
              <a:sym typeface="Nunito"/>
            </a:endParaRPr>
          </a:p>
        </p:txBody>
      </p:sp>
      <p:sp>
        <p:nvSpPr>
          <p:cNvPr id="139" name="Google Shape;139;p19"/>
          <p:cNvSpPr/>
          <p:nvPr/>
        </p:nvSpPr>
        <p:spPr>
          <a:xfrm>
            <a:off x="3689232" y="1976220"/>
            <a:ext cx="2133600" cy="2118900"/>
          </a:xfrm>
          <a:prstGeom prst="pie">
            <a:avLst>
              <a:gd fmla="val 7594866" name="adj1"/>
              <a:gd fmla="val 16374623" name="adj2"/>
            </a:avLst>
          </a:prstGeom>
          <a:solidFill>
            <a:srgbClr val="85C0BC"/>
          </a:solidFill>
          <a:ln>
            <a:noFill/>
          </a:ln>
          <a:effectLst>
            <a:outerShdw blurRad="242888" rotWithShape="0" algn="bl" dir="17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D85C6"/>
              </a:solidFill>
            </a:endParaRPr>
          </a:p>
        </p:txBody>
      </p:sp>
      <p:sp>
        <p:nvSpPr>
          <p:cNvPr id="140" name="Google Shape;140;p19"/>
          <p:cNvSpPr/>
          <p:nvPr/>
        </p:nvSpPr>
        <p:spPr>
          <a:xfrm>
            <a:off x="4245100" y="2552401"/>
            <a:ext cx="1021800" cy="97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nvSpPr>
        <p:spPr>
          <a:xfrm>
            <a:off x="4224080" y="2620057"/>
            <a:ext cx="1063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434343"/>
                </a:solidFill>
                <a:latin typeface="Montserrat"/>
                <a:ea typeface="Montserrat"/>
                <a:cs typeface="Montserrat"/>
                <a:sym typeface="Montserrat"/>
              </a:rPr>
              <a:t>11</a:t>
            </a:r>
            <a:endParaRPr b="1" sz="30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1200">
                <a:solidFill>
                  <a:srgbClr val="434343"/>
                </a:solidFill>
                <a:latin typeface="Nunito"/>
                <a:ea typeface="Nunito"/>
                <a:cs typeface="Nunito"/>
                <a:sym typeface="Nunito"/>
              </a:rPr>
              <a:t>interviews</a:t>
            </a:r>
            <a:r>
              <a:rPr lang="en" sz="1100">
                <a:solidFill>
                  <a:srgbClr val="434343"/>
                </a:solidFill>
                <a:latin typeface="Nunito"/>
                <a:ea typeface="Nunito"/>
                <a:cs typeface="Nunito"/>
                <a:sym typeface="Nunito"/>
              </a:rPr>
              <a:t> </a:t>
            </a:r>
            <a:endParaRPr sz="1100">
              <a:solidFill>
                <a:srgbClr val="434343"/>
              </a:solidFill>
              <a:latin typeface="Nunito"/>
              <a:ea typeface="Nunito"/>
              <a:cs typeface="Nunito"/>
              <a:sym typeface="Nunito"/>
            </a:endParaRPr>
          </a:p>
        </p:txBody>
      </p:sp>
      <p:pic>
        <p:nvPicPr>
          <p:cNvPr id="142" name="Google Shape;142;p19"/>
          <p:cNvPicPr preferRelativeResize="0"/>
          <p:nvPr/>
        </p:nvPicPr>
        <p:blipFill>
          <a:blip r:embed="rId5">
            <a:alphaModFix/>
          </a:blip>
          <a:stretch>
            <a:fillRect/>
          </a:stretch>
        </p:blipFill>
        <p:spPr>
          <a:xfrm>
            <a:off x="7269649" y="4095120"/>
            <a:ext cx="690051" cy="404329"/>
          </a:xfrm>
          <a:prstGeom prst="rect">
            <a:avLst/>
          </a:prstGeom>
          <a:noFill/>
          <a:ln>
            <a:noFill/>
          </a:ln>
        </p:spPr>
      </p:pic>
      <p:pic>
        <p:nvPicPr>
          <p:cNvPr id="143" name="Google Shape;143;p19"/>
          <p:cNvPicPr preferRelativeResize="0"/>
          <p:nvPr/>
        </p:nvPicPr>
        <p:blipFill>
          <a:blip r:embed="rId6">
            <a:alphaModFix/>
          </a:blip>
          <a:stretch>
            <a:fillRect/>
          </a:stretch>
        </p:blipFill>
        <p:spPr>
          <a:xfrm>
            <a:off x="5702050" y="4584525"/>
            <a:ext cx="1256160" cy="344150"/>
          </a:xfrm>
          <a:prstGeom prst="rect">
            <a:avLst/>
          </a:prstGeom>
          <a:noFill/>
          <a:ln>
            <a:noFill/>
          </a:ln>
        </p:spPr>
      </p:pic>
      <p:pic>
        <p:nvPicPr>
          <p:cNvPr id="144" name="Google Shape;144;p19"/>
          <p:cNvPicPr preferRelativeResize="0"/>
          <p:nvPr/>
        </p:nvPicPr>
        <p:blipFill>
          <a:blip r:embed="rId7">
            <a:alphaModFix/>
          </a:blip>
          <a:stretch>
            <a:fillRect/>
          </a:stretch>
        </p:blipFill>
        <p:spPr>
          <a:xfrm>
            <a:off x="7183350" y="4584516"/>
            <a:ext cx="1427899" cy="344159"/>
          </a:xfrm>
          <a:prstGeom prst="rect">
            <a:avLst/>
          </a:prstGeom>
          <a:noFill/>
          <a:ln>
            <a:noFill/>
          </a:ln>
        </p:spPr>
      </p:pic>
      <p:pic>
        <p:nvPicPr>
          <p:cNvPr id="145" name="Google Shape;145;p19"/>
          <p:cNvPicPr preferRelativeResize="0"/>
          <p:nvPr/>
        </p:nvPicPr>
        <p:blipFill>
          <a:blip r:embed="rId8">
            <a:alphaModFix/>
          </a:blip>
          <a:stretch>
            <a:fillRect/>
          </a:stretch>
        </p:blipFill>
        <p:spPr>
          <a:xfrm>
            <a:off x="5878425" y="4212649"/>
            <a:ext cx="903398" cy="214214"/>
          </a:xfrm>
          <a:prstGeom prst="rect">
            <a:avLst/>
          </a:prstGeom>
          <a:noFill/>
          <a:ln>
            <a:noFill/>
          </a:ln>
        </p:spPr>
      </p:pic>
      <p:sp>
        <p:nvSpPr>
          <p:cNvPr id="146" name="Google Shape;146;p19"/>
          <p:cNvSpPr txBox="1"/>
          <p:nvPr/>
        </p:nvSpPr>
        <p:spPr>
          <a:xfrm>
            <a:off x="4224075" y="4095125"/>
            <a:ext cx="164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Nunito"/>
                <a:ea typeface="Nunito"/>
                <a:cs typeface="Nunito"/>
                <a:sym typeface="Nunito"/>
              </a:rPr>
              <a:t>representing </a:t>
            </a:r>
            <a:endParaRPr sz="1200">
              <a:solidFill>
                <a:srgbClr val="434343"/>
              </a:solidFill>
              <a:latin typeface="Nunito"/>
              <a:ea typeface="Nunito"/>
              <a:cs typeface="Nunito"/>
              <a:sym typeface="Nunito"/>
            </a:endParaRPr>
          </a:p>
          <a:p>
            <a:pPr indent="0" lvl="0" marL="0" rtl="0" algn="l">
              <a:spcBef>
                <a:spcPts val="0"/>
              </a:spcBef>
              <a:spcAft>
                <a:spcPts val="0"/>
              </a:spcAft>
              <a:buNone/>
            </a:pPr>
            <a:r>
              <a:rPr lang="en" sz="1200">
                <a:solidFill>
                  <a:srgbClr val="434343"/>
                </a:solidFill>
                <a:latin typeface="Nunito"/>
                <a:ea typeface="Nunito"/>
                <a:cs typeface="Nunito"/>
                <a:sym typeface="Nunito"/>
              </a:rPr>
              <a:t>these gig platforms:</a:t>
            </a:r>
            <a:endParaRPr sz="1200">
              <a:solidFill>
                <a:srgbClr val="434343"/>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p:nvPr/>
        </p:nvSpPr>
        <p:spPr>
          <a:xfrm>
            <a:off x="518975" y="1177075"/>
            <a:ext cx="2195700" cy="2983200"/>
          </a:xfrm>
          <a:prstGeom prst="rect">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118275" y="3264942"/>
            <a:ext cx="12639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760075" y="3264942"/>
            <a:ext cx="1263900" cy="123900"/>
          </a:xfrm>
          <a:prstGeom prst="rect">
            <a:avLst/>
          </a:prstGeom>
          <a:solidFill>
            <a:srgbClr val="CDE9E7"/>
          </a:solidFill>
          <a:ln cap="flat" cmpd="sng" w="9525">
            <a:solidFill>
              <a:srgbClr val="CDE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ph type="title"/>
          </p:nvPr>
        </p:nvSpPr>
        <p:spPr>
          <a:xfrm>
            <a:off x="2835075" y="1220475"/>
            <a:ext cx="3446400" cy="23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a:solidFill>
                  <a:srgbClr val="434343"/>
                </a:solidFill>
                <a:latin typeface="Montserrat ExtraBold"/>
                <a:ea typeface="Montserrat ExtraBold"/>
                <a:cs typeface="Montserrat ExtraBold"/>
                <a:sym typeface="Montserrat ExtraBold"/>
              </a:rPr>
              <a:t>Let’s meet two independent workers</a:t>
            </a:r>
            <a:endParaRPr>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SzPts val="1100"/>
              <a:buNone/>
            </a:pPr>
            <a:r>
              <a:t/>
            </a:r>
            <a:endParaRPr>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SzPts val="1100"/>
              <a:buNone/>
            </a:pPr>
            <a:r>
              <a:rPr lang="en">
                <a:solidFill>
                  <a:srgbClr val="434343"/>
                </a:solidFill>
                <a:latin typeface="Montserrat ExtraBold"/>
                <a:ea typeface="Montserrat ExtraBold"/>
                <a:cs typeface="Montserrat ExtraBold"/>
                <a:sym typeface="Montserrat ExtraBold"/>
              </a:rPr>
              <a:t>Mateo &amp; Annie</a:t>
            </a:r>
            <a:endParaRPr>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SzPts val="990"/>
              <a:buNone/>
            </a:pPr>
            <a:r>
              <a:t/>
            </a:r>
            <a:endParaRPr>
              <a:solidFill>
                <a:srgbClr val="0CA99E"/>
              </a:solidFill>
              <a:latin typeface="Montserrat ExtraBold"/>
              <a:ea typeface="Montserrat ExtraBold"/>
              <a:cs typeface="Montserrat ExtraBold"/>
              <a:sym typeface="Montserrat ExtraBold"/>
            </a:endParaRPr>
          </a:p>
        </p:txBody>
      </p:sp>
      <p:sp>
        <p:nvSpPr>
          <p:cNvPr id="155" name="Google Shape;155;p20"/>
          <p:cNvSpPr/>
          <p:nvPr/>
        </p:nvSpPr>
        <p:spPr>
          <a:xfrm>
            <a:off x="6401875" y="1177075"/>
            <a:ext cx="2195700" cy="2983200"/>
          </a:xfrm>
          <a:prstGeom prst="rect">
            <a:avLst/>
          </a:prstGeom>
          <a:solidFill>
            <a:srgbClr val="DDE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852475" y="-36557"/>
            <a:ext cx="8291400" cy="379800"/>
          </a:xfrm>
          <a:prstGeom prst="roundRect">
            <a:avLst>
              <a:gd fmla="val 16667" name="adj"/>
            </a:avLst>
          </a:prstGeom>
          <a:solidFill>
            <a:srgbClr val="CDE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46175" y="-36550"/>
            <a:ext cx="1537800" cy="379800"/>
          </a:xfrm>
          <a:prstGeom prst="roundRect">
            <a:avLst>
              <a:gd fmla="val 16667" name="adj"/>
            </a:avLst>
          </a:prstGeom>
          <a:solidFill>
            <a:srgbClr val="85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Nunito"/>
                <a:ea typeface="Nunito"/>
                <a:cs typeface="Nunito"/>
                <a:sym typeface="Nunito"/>
              </a:rPr>
              <a:t>    Video ONE</a:t>
            </a:r>
            <a:endParaRPr b="1">
              <a:solidFill>
                <a:srgbClr val="FFFFFF"/>
              </a:solidFill>
              <a:latin typeface="Nunito"/>
              <a:ea typeface="Nunito"/>
              <a:cs typeface="Nunito"/>
              <a:sym typeface="Nunito"/>
            </a:endParaRPr>
          </a:p>
        </p:txBody>
      </p:sp>
      <p:pic>
        <p:nvPicPr>
          <p:cNvPr id="158" name="Google Shape;158;p20"/>
          <p:cNvPicPr preferRelativeResize="0"/>
          <p:nvPr/>
        </p:nvPicPr>
        <p:blipFill rotWithShape="1">
          <a:blip r:embed="rId3">
            <a:alphaModFix/>
          </a:blip>
          <a:srcRect b="0" l="14611" r="12331" t="6768"/>
          <a:stretch/>
        </p:blipFill>
        <p:spPr>
          <a:xfrm>
            <a:off x="447624" y="857975"/>
            <a:ext cx="2267051" cy="3259850"/>
          </a:xfrm>
          <a:prstGeom prst="rect">
            <a:avLst/>
          </a:prstGeom>
          <a:noFill/>
          <a:ln>
            <a:noFill/>
          </a:ln>
        </p:spPr>
      </p:pic>
      <p:pic>
        <p:nvPicPr>
          <p:cNvPr id="159" name="Google Shape;159;p20"/>
          <p:cNvPicPr preferRelativeResize="0"/>
          <p:nvPr/>
        </p:nvPicPr>
        <p:blipFill rotWithShape="1">
          <a:blip r:embed="rId4">
            <a:alphaModFix/>
          </a:blip>
          <a:srcRect b="0" l="0" r="0" t="7791"/>
          <a:stretch/>
        </p:blipFill>
        <p:spPr>
          <a:xfrm>
            <a:off x="5865956" y="900425"/>
            <a:ext cx="3267531" cy="3259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pic>
        <p:nvPicPr>
          <p:cNvPr id="164" name="Google Shape;164;p21" title="Extra Credit: Part 1">
            <a:hlinkClick r:id="rId3"/>
          </p:cNvPr>
          <p:cNvPicPr preferRelativeResize="0"/>
          <p:nvPr/>
        </p:nvPicPr>
        <p:blipFill>
          <a:blip r:embed="rId4">
            <a:alphaModFix/>
          </a:blip>
          <a:stretch>
            <a:fillRect/>
          </a:stretch>
        </p:blipFill>
        <p:spPr>
          <a:xfrm>
            <a:off x="1143012" y="0"/>
            <a:ext cx="685796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